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2"/>
  </p:notesMasterIdLst>
  <p:sldIdLst>
    <p:sldId id="269" r:id="rId2"/>
    <p:sldId id="263" r:id="rId3"/>
    <p:sldId id="279" r:id="rId4"/>
    <p:sldId id="280" r:id="rId5"/>
    <p:sldId id="270" r:id="rId6"/>
    <p:sldId id="281" r:id="rId7"/>
    <p:sldId id="283" r:id="rId8"/>
    <p:sldId id="284" r:id="rId9"/>
    <p:sldId id="285" r:id="rId10"/>
    <p:sldId id="286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78" y="10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25268C-C5F6-4B30-9829-20951CF8697F}" type="datetimeFigureOut">
              <a:rPr lang="ru-RU" smtClean="0"/>
              <a:t>10.12.2015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8E7E68-2B2C-418F-A7D6-5136F79CA4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699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E7E68-2B2C-418F-A7D6-5136F79CA4D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5576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616E9-622C-499C-B721-B0A4C67EF3BA}" type="datetimeFigureOut">
              <a:rPr lang="ru-RU" smtClean="0"/>
              <a:t>10.12.2015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F843BB2-2C8E-457F-8660-2C7FA68F11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6892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616E9-622C-499C-B721-B0A4C67EF3BA}" type="datetimeFigureOut">
              <a:rPr lang="ru-RU" smtClean="0"/>
              <a:t>10.12.2015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F843BB2-2C8E-457F-8660-2C7FA68F11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2895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616E9-622C-499C-B721-B0A4C67EF3BA}" type="datetimeFigureOut">
              <a:rPr lang="ru-RU" smtClean="0"/>
              <a:t>10.12.2015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F843BB2-2C8E-457F-8660-2C7FA68F110C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744602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616E9-622C-499C-B721-B0A4C67EF3BA}" type="datetimeFigureOut">
              <a:rPr lang="ru-RU" smtClean="0"/>
              <a:t>10.12.2015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F843BB2-2C8E-457F-8660-2C7FA68F11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48611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616E9-622C-499C-B721-B0A4C67EF3BA}" type="datetimeFigureOut">
              <a:rPr lang="ru-RU" smtClean="0"/>
              <a:t>10.12.2015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F843BB2-2C8E-457F-8660-2C7FA68F110C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751658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616E9-622C-499C-B721-B0A4C67EF3BA}" type="datetimeFigureOut">
              <a:rPr lang="ru-RU" smtClean="0"/>
              <a:t>10.12.2015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F843BB2-2C8E-457F-8660-2C7FA68F11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6440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616E9-622C-499C-B721-B0A4C67EF3BA}" type="datetimeFigureOut">
              <a:rPr lang="ru-RU" smtClean="0"/>
              <a:t>10.12.2015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43BB2-2C8E-457F-8660-2C7FA68F11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64348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616E9-622C-499C-B721-B0A4C67EF3BA}" type="datetimeFigureOut">
              <a:rPr lang="ru-RU" smtClean="0"/>
              <a:t>10.12.2015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43BB2-2C8E-457F-8660-2C7FA68F11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7817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616E9-622C-499C-B721-B0A4C67EF3BA}" type="datetimeFigureOut">
              <a:rPr lang="ru-RU" smtClean="0"/>
              <a:t>10.12.2015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43BB2-2C8E-457F-8660-2C7FA68F11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1030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616E9-622C-499C-B721-B0A4C67EF3BA}" type="datetimeFigureOut">
              <a:rPr lang="ru-RU" smtClean="0"/>
              <a:t>10.12.2015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F843BB2-2C8E-457F-8660-2C7FA68F11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6370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616E9-622C-499C-B721-B0A4C67EF3BA}" type="datetimeFigureOut">
              <a:rPr lang="ru-RU" smtClean="0"/>
              <a:t>10.12.2015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F843BB2-2C8E-457F-8660-2C7FA68F11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773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616E9-622C-499C-B721-B0A4C67EF3BA}" type="datetimeFigureOut">
              <a:rPr lang="ru-RU" smtClean="0"/>
              <a:t>10.12.2015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F843BB2-2C8E-457F-8660-2C7FA68F11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9955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616E9-622C-499C-B721-B0A4C67EF3BA}" type="datetimeFigureOut">
              <a:rPr lang="ru-RU" smtClean="0"/>
              <a:t>10.12.2015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43BB2-2C8E-457F-8660-2C7FA68F11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061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616E9-622C-499C-B721-B0A4C67EF3BA}" type="datetimeFigureOut">
              <a:rPr lang="ru-RU" smtClean="0"/>
              <a:t>10.12.2015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43BB2-2C8E-457F-8660-2C7FA68F11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6116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616E9-622C-499C-B721-B0A4C67EF3BA}" type="datetimeFigureOut">
              <a:rPr lang="ru-RU" smtClean="0"/>
              <a:t>10.12.2015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43BB2-2C8E-457F-8660-2C7FA68F11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3637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616E9-622C-499C-B721-B0A4C67EF3BA}" type="datetimeFigureOut">
              <a:rPr lang="ru-RU" smtClean="0"/>
              <a:t>10.12.2015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F843BB2-2C8E-457F-8660-2C7FA68F11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4624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616E9-622C-499C-B721-B0A4C67EF3BA}" type="datetimeFigureOut">
              <a:rPr lang="ru-RU" smtClean="0"/>
              <a:t>10.12.2015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F843BB2-2C8E-457F-8660-2C7FA68F11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3922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.pn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openworld@ow-tour.ru" TargetMode="External"/><Relationship Id="rId2" Type="http://schemas.openxmlformats.org/officeDocument/2006/relationships/hyperlink" Target="http://www.openworld.ow-tour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6167" y="2126962"/>
            <a:ext cx="9842269" cy="3508800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cs typeface="Aharoni" panose="02010803020104030203" pitchFamily="2" charset="-79"/>
              </a:rPr>
              <a:t>Региональный </a:t>
            </a:r>
            <a:r>
              <a:rPr lang="ru-RU" b="1" i="1" dirty="0">
                <a:solidFill>
                  <a:schemeClr val="tx1"/>
                </a:solidFill>
                <a:cs typeface="Aharoni" panose="02010803020104030203" pitchFamily="2" charset="-79"/>
              </a:rPr>
              <a:t>ресурсный </a:t>
            </a:r>
            <a:r>
              <a:rPr lang="ru-RU" b="1" i="1" dirty="0" smtClean="0">
                <a:solidFill>
                  <a:schemeClr val="tx1"/>
                </a:solidFill>
                <a:cs typeface="Aharoni" panose="02010803020104030203" pitchFamily="2" charset="-79"/>
              </a:rPr>
              <a:t>центр</a:t>
            </a:r>
            <a:br>
              <a:rPr lang="ru-RU" b="1" i="1" dirty="0" smtClean="0">
                <a:solidFill>
                  <a:schemeClr val="tx1"/>
                </a:solidFill>
                <a:cs typeface="Aharoni" panose="02010803020104030203" pitchFamily="2" charset="-79"/>
              </a:rPr>
            </a:br>
            <a:r>
              <a:rPr lang="ru-RU" b="1" i="1" dirty="0" smtClean="0">
                <a:solidFill>
                  <a:schemeClr val="tx1"/>
                </a:solidFill>
                <a:cs typeface="Aharoni" panose="02010803020104030203" pitchFamily="2" charset="-79"/>
              </a:rPr>
              <a:t> </a:t>
            </a:r>
            <a:r>
              <a:rPr lang="ru-RU" b="1" i="1" dirty="0">
                <a:solidFill>
                  <a:schemeClr val="tx1"/>
                </a:solidFill>
                <a:cs typeface="Aharoni" panose="02010803020104030203" pitchFamily="2" charset="-79"/>
              </a:rPr>
              <a:t>для развития и поддержки социально-ориентированных некоммерческих организаций Курганской </a:t>
            </a:r>
            <a:r>
              <a:rPr lang="ru-RU" b="1" i="1" dirty="0" smtClean="0">
                <a:solidFill>
                  <a:schemeClr val="tx1"/>
                </a:solidFill>
                <a:cs typeface="Aharoni" panose="02010803020104030203" pitchFamily="2" charset="-79"/>
              </a:rPr>
              <a:t>области</a:t>
            </a:r>
            <a:endParaRPr lang="ru-RU" b="1" i="1" dirty="0">
              <a:solidFill>
                <a:schemeClr val="tx1"/>
              </a:solidFill>
              <a:cs typeface="Aharoni" panose="02010803020104030203" pitchFamily="2" charset="-79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11579" y="4671752"/>
            <a:ext cx="7409119" cy="1928021"/>
          </a:xfrm>
        </p:spPr>
        <p:txBody>
          <a:bodyPr>
            <a:normAutofit/>
          </a:bodyPr>
          <a:lstStyle/>
          <a:p>
            <a:pPr marL="0" lvl="0" indent="0">
              <a:buClr>
                <a:srgbClr val="A53010"/>
              </a:buClr>
              <a:buNone/>
            </a:pPr>
            <a:endParaRPr lang="ru-RU" sz="1700" b="1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0" lvl="0" indent="0" algn="r">
              <a:buClr>
                <a:srgbClr val="A53010"/>
              </a:buClr>
              <a:buNone/>
            </a:pPr>
            <a:endParaRPr lang="ru-RU" sz="1700" b="1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0" lvl="0" indent="0" algn="r">
              <a:spcBef>
                <a:spcPts val="0"/>
              </a:spcBef>
              <a:buClr>
                <a:srgbClr val="A53010"/>
              </a:buClr>
              <a:buNone/>
            </a:pPr>
            <a:endParaRPr lang="ru-RU" sz="1700" b="1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0" lvl="0" indent="0" algn="r">
              <a:spcBef>
                <a:spcPts val="0"/>
              </a:spcBef>
              <a:buClr>
                <a:srgbClr val="A53010"/>
              </a:buClr>
              <a:buNone/>
            </a:pPr>
            <a:endParaRPr lang="ru-RU" sz="1700" b="1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5" name="Picture 3" descr="ЛОГОТИП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321" y="500048"/>
            <a:ext cx="1749556" cy="1220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170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24" t="15548" r="-8632" b="10755"/>
          <a:stretch/>
        </p:blipFill>
        <p:spPr>
          <a:xfrm>
            <a:off x="42859" y="1162951"/>
            <a:ext cx="4929215" cy="298013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9" r="21905" b="9910"/>
          <a:stretch/>
        </p:blipFill>
        <p:spPr>
          <a:xfrm>
            <a:off x="4315478" y="19001"/>
            <a:ext cx="3075709" cy="28403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224" y="2359921"/>
            <a:ext cx="3838734" cy="287861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6167" y="2126962"/>
            <a:ext cx="9842269" cy="3508800"/>
          </a:xfrm>
        </p:spPr>
        <p:txBody>
          <a:bodyPr>
            <a:normAutofit/>
          </a:bodyPr>
          <a:lstStyle/>
          <a:p>
            <a:pPr algn="ctr"/>
            <a:endParaRPr lang="ru-RU" b="1" i="1" dirty="0">
              <a:solidFill>
                <a:schemeClr val="tx1"/>
              </a:solidFill>
              <a:cs typeface="Aharoni" panose="02010803020104030203" pitchFamily="2" charset="-79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11579" y="4671752"/>
            <a:ext cx="7409119" cy="1928021"/>
          </a:xfrm>
        </p:spPr>
        <p:txBody>
          <a:bodyPr>
            <a:normAutofit/>
          </a:bodyPr>
          <a:lstStyle/>
          <a:p>
            <a:pPr marL="0" lvl="0" indent="0">
              <a:buClr>
                <a:srgbClr val="A53010"/>
              </a:buClr>
              <a:buNone/>
            </a:pPr>
            <a:endParaRPr lang="ru-RU" sz="1700" b="1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0" lvl="0" indent="0" algn="r">
              <a:buClr>
                <a:srgbClr val="A53010"/>
              </a:buClr>
              <a:buNone/>
            </a:pPr>
            <a:endParaRPr lang="ru-RU" sz="1700" b="1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0" lvl="0" indent="0" algn="r">
              <a:spcBef>
                <a:spcPts val="0"/>
              </a:spcBef>
              <a:buClr>
                <a:srgbClr val="A53010"/>
              </a:buClr>
              <a:buNone/>
            </a:pPr>
            <a:endParaRPr lang="ru-RU" sz="1700" b="1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0" lvl="0" indent="0" algn="r">
              <a:spcBef>
                <a:spcPts val="0"/>
              </a:spcBef>
              <a:buClr>
                <a:srgbClr val="A53010"/>
              </a:buClr>
              <a:buNone/>
            </a:pPr>
            <a:endParaRPr lang="ru-RU" sz="1700" b="1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39"/>
          <a:stretch/>
        </p:blipFill>
        <p:spPr>
          <a:xfrm>
            <a:off x="3914527" y="4266522"/>
            <a:ext cx="5301110" cy="254316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1" t="8796" r="19057" b="20904"/>
          <a:stretch/>
        </p:blipFill>
        <p:spPr>
          <a:xfrm>
            <a:off x="7295436" y="0"/>
            <a:ext cx="4904510" cy="294270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1" t="26478" r="5095"/>
          <a:stretch/>
        </p:blipFill>
        <p:spPr>
          <a:xfrm>
            <a:off x="-15129" y="2875023"/>
            <a:ext cx="6760284" cy="39722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1" t="12295" r="19510" b="14092"/>
          <a:stretch/>
        </p:blipFill>
        <p:spPr>
          <a:xfrm>
            <a:off x="9158321" y="4378613"/>
            <a:ext cx="3041625" cy="246459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31" r="4482" b="24810"/>
          <a:stretch/>
        </p:blipFill>
        <p:spPr>
          <a:xfrm>
            <a:off x="6174012" y="2008547"/>
            <a:ext cx="2959331" cy="2370583"/>
          </a:xfrm>
          <a:prstGeom prst="rect">
            <a:avLst/>
          </a:prstGeom>
        </p:spPr>
      </p:pic>
      <p:pic>
        <p:nvPicPr>
          <p:cNvPr id="5" name="Picture 3" descr="ЛОГОТИП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581" y="19001"/>
            <a:ext cx="1959903" cy="1368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87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56547" y="274778"/>
            <a:ext cx="8274393" cy="182673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cs typeface="Aharoni" panose="02010803020104030203" pitchFamily="2" charset="-79"/>
              </a:rPr>
              <a:t>Детская </a:t>
            </a:r>
            <a:r>
              <a:rPr lang="ru-RU" b="1" i="1" dirty="0">
                <a:solidFill>
                  <a:schemeClr val="tx1"/>
                </a:solidFill>
                <a:cs typeface="Aharoni" panose="02010803020104030203" pitchFamily="2" charset="-79"/>
              </a:rPr>
              <a:t>общественная организация </a:t>
            </a:r>
            <a:br>
              <a:rPr lang="ru-RU" b="1" i="1" dirty="0">
                <a:solidFill>
                  <a:schemeClr val="tx1"/>
                </a:solidFill>
                <a:cs typeface="Aharoni" panose="02010803020104030203" pitchFamily="2" charset="-79"/>
              </a:rPr>
            </a:br>
            <a:r>
              <a:rPr lang="ru-RU" b="1" i="1" dirty="0">
                <a:solidFill>
                  <a:schemeClr val="tx1"/>
                </a:solidFill>
                <a:cs typeface="Aharoni" panose="02010803020104030203" pitchFamily="2" charset="-79"/>
              </a:rPr>
              <a:t>Курганской </a:t>
            </a:r>
            <a:r>
              <a:rPr lang="ru-RU" b="1" i="1" dirty="0" smtClean="0">
                <a:solidFill>
                  <a:schemeClr val="tx1"/>
                </a:solidFill>
                <a:cs typeface="Aharoni" panose="02010803020104030203" pitchFamily="2" charset="-79"/>
              </a:rPr>
              <a:t>области</a:t>
            </a:r>
            <a:br>
              <a:rPr lang="ru-RU" b="1" i="1" dirty="0" smtClean="0">
                <a:solidFill>
                  <a:schemeClr val="tx1"/>
                </a:solidFill>
                <a:cs typeface="Aharoni" panose="02010803020104030203" pitchFamily="2" charset="-79"/>
              </a:rPr>
            </a:br>
            <a:r>
              <a:rPr lang="ru-RU" b="1" i="1" dirty="0" smtClean="0">
                <a:solidFill>
                  <a:schemeClr val="tx1"/>
                </a:solidFill>
                <a:cs typeface="Aharoni" panose="02010803020104030203" pitchFamily="2" charset="-79"/>
              </a:rPr>
              <a:t> </a:t>
            </a:r>
            <a:r>
              <a:rPr lang="ru-RU" b="1" i="1" dirty="0">
                <a:solidFill>
                  <a:schemeClr val="tx1"/>
                </a:solidFill>
                <a:cs typeface="Aharoni" panose="02010803020104030203" pitchFamily="2" charset="-79"/>
              </a:rPr>
              <a:t>«Открытый мир»</a:t>
            </a:r>
            <a:r>
              <a:rPr lang="ru-RU" sz="2800" b="1" i="1" dirty="0">
                <a:solidFill>
                  <a:schemeClr val="tx1"/>
                </a:solidFill>
                <a:cs typeface="Aharoni" panose="02010803020104030203" pitchFamily="2" charset="-79"/>
              </a:rPr>
              <a:t/>
            </a:r>
            <a:br>
              <a:rPr lang="ru-RU" sz="2800" b="1" i="1" dirty="0">
                <a:solidFill>
                  <a:schemeClr val="tx1"/>
                </a:solidFill>
                <a:cs typeface="Aharoni" panose="02010803020104030203" pitchFamily="2" charset="-79"/>
              </a:rPr>
            </a:br>
            <a:r>
              <a:rPr lang="ru-RU" sz="2800" b="1" i="1" dirty="0">
                <a:solidFill>
                  <a:schemeClr val="tx1"/>
                </a:solidFill>
                <a:cs typeface="Aharoni" panose="02010803020104030203" pitchFamily="2" charset="-79"/>
              </a:rPr>
              <a:t> </a:t>
            </a:r>
            <a:r>
              <a:rPr lang="ru-RU" sz="3200" dirty="0" smtClean="0">
                <a:solidFill>
                  <a:schemeClr val="tx1"/>
                </a:solidFill>
              </a:rPr>
              <a:t/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>
                <a:solidFill>
                  <a:schemeClr val="tx1"/>
                </a:solidFill>
              </a:rPr>
              <a:t/>
            </a:r>
            <a:br>
              <a:rPr lang="ru-RU" sz="3200" dirty="0">
                <a:solidFill>
                  <a:schemeClr val="tx1"/>
                </a:solidFill>
              </a:rPr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9825" y="2333503"/>
            <a:ext cx="8915400" cy="4524497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>
                <a:solidFill>
                  <a:schemeClr val="tx1"/>
                </a:solidFill>
              </a:rPr>
              <a:t>Дата создания организации: 29 </a:t>
            </a:r>
            <a:r>
              <a:rPr lang="ru-RU" sz="2000" dirty="0">
                <a:solidFill>
                  <a:schemeClr val="tx1"/>
                </a:solidFill>
              </a:rPr>
              <a:t>мая, 1991 года. </a:t>
            </a:r>
            <a:endParaRPr lang="ru-RU" sz="2000" dirty="0" smtClean="0">
              <a:solidFill>
                <a:schemeClr val="tx1"/>
              </a:solidFill>
            </a:endParaRPr>
          </a:p>
          <a:p>
            <a:pPr algn="just"/>
            <a:r>
              <a:rPr lang="ru-RU" sz="2000" dirty="0" smtClean="0">
                <a:solidFill>
                  <a:schemeClr val="tx1"/>
                </a:solidFill>
              </a:rPr>
              <a:t>Цели организации:  защита </a:t>
            </a:r>
            <a:r>
              <a:rPr lang="ru-RU" sz="2000" dirty="0">
                <a:solidFill>
                  <a:schemeClr val="tx1"/>
                </a:solidFill>
              </a:rPr>
              <a:t>и </a:t>
            </a:r>
            <a:r>
              <a:rPr lang="ru-RU" sz="2000" dirty="0" smtClean="0">
                <a:solidFill>
                  <a:schemeClr val="tx1"/>
                </a:solidFill>
              </a:rPr>
              <a:t>реализация </a:t>
            </a:r>
            <a:r>
              <a:rPr lang="ru-RU" sz="2000" dirty="0">
                <a:solidFill>
                  <a:schemeClr val="tx1"/>
                </a:solidFill>
              </a:rPr>
              <a:t>основных прав детей и молодёжи; </a:t>
            </a:r>
            <a:r>
              <a:rPr lang="ru-RU" sz="2000" dirty="0" smtClean="0">
                <a:solidFill>
                  <a:schemeClr val="tx1"/>
                </a:solidFill>
              </a:rPr>
              <a:t>организация </a:t>
            </a:r>
            <a:r>
              <a:rPr lang="ru-RU" sz="2000" dirty="0">
                <a:solidFill>
                  <a:schemeClr val="tx1"/>
                </a:solidFill>
              </a:rPr>
              <a:t>досуга детей; </a:t>
            </a:r>
            <a:r>
              <a:rPr lang="ru-RU" sz="2000" dirty="0" smtClean="0">
                <a:solidFill>
                  <a:schemeClr val="tx1"/>
                </a:solidFill>
              </a:rPr>
              <a:t>воспитание </a:t>
            </a:r>
            <a:r>
              <a:rPr lang="ru-RU" sz="2000" dirty="0">
                <a:solidFill>
                  <a:schemeClr val="tx1"/>
                </a:solidFill>
              </a:rPr>
              <a:t>нравственности, толерантности, духовности и патриотизма в детях; </a:t>
            </a:r>
            <a:r>
              <a:rPr lang="ru-RU" sz="2000" dirty="0" smtClean="0">
                <a:solidFill>
                  <a:schemeClr val="tx1"/>
                </a:solidFill>
              </a:rPr>
              <a:t>обеспечение </a:t>
            </a:r>
            <a:r>
              <a:rPr lang="ru-RU" sz="2000" dirty="0">
                <a:solidFill>
                  <a:schemeClr val="tx1"/>
                </a:solidFill>
              </a:rPr>
              <a:t>преемственности поколений; </a:t>
            </a:r>
            <a:r>
              <a:rPr lang="ru-RU" sz="2000" dirty="0" smtClean="0">
                <a:solidFill>
                  <a:schemeClr val="tx1"/>
                </a:solidFill>
              </a:rPr>
              <a:t>развитие </a:t>
            </a:r>
            <a:r>
              <a:rPr lang="ru-RU" sz="2000" dirty="0">
                <a:solidFill>
                  <a:schemeClr val="tx1"/>
                </a:solidFill>
              </a:rPr>
              <a:t>творческих способностей и </a:t>
            </a:r>
            <a:r>
              <a:rPr lang="ru-RU" sz="2000" dirty="0" smtClean="0">
                <a:solidFill>
                  <a:schemeClr val="tx1"/>
                </a:solidFill>
              </a:rPr>
              <a:t>содействие </a:t>
            </a:r>
            <a:r>
              <a:rPr lang="ru-RU" sz="2000" dirty="0">
                <a:solidFill>
                  <a:schemeClr val="tx1"/>
                </a:solidFill>
              </a:rPr>
              <a:t>реализации детьми и молодёжью их социального потенциала; </a:t>
            </a:r>
            <a:r>
              <a:rPr lang="ru-RU" sz="2000" dirty="0" smtClean="0">
                <a:solidFill>
                  <a:schemeClr val="tx1"/>
                </a:solidFill>
              </a:rPr>
              <a:t>развитие </a:t>
            </a:r>
            <a:r>
              <a:rPr lang="ru-RU" sz="2000" dirty="0">
                <a:solidFill>
                  <a:schemeClr val="tx1"/>
                </a:solidFill>
              </a:rPr>
              <a:t>добровольческого движения</a:t>
            </a:r>
            <a:r>
              <a:rPr lang="ru-RU" sz="2000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</a:rPr>
              <a:t>Сайт организации:</a:t>
            </a:r>
            <a:r>
              <a:rPr lang="de-DE" sz="2000" u="sng" dirty="0">
                <a:hlinkClick r:id="rId2"/>
              </a:rPr>
              <a:t>www.openworld.ow-tour.ru</a:t>
            </a:r>
            <a:r>
              <a:rPr lang="de-DE" sz="2000" dirty="0" smtClean="0"/>
              <a:t>,</a:t>
            </a:r>
            <a:endParaRPr lang="ru-RU" sz="2000" dirty="0" smtClean="0"/>
          </a:p>
          <a:p>
            <a:pPr algn="just"/>
            <a:r>
              <a:rPr lang="ru-RU" sz="2000" dirty="0" smtClean="0"/>
              <a:t>Е</a:t>
            </a:r>
            <a:r>
              <a:rPr lang="de-DE" sz="2000" dirty="0" smtClean="0"/>
              <a:t>-mail</a:t>
            </a:r>
            <a:r>
              <a:rPr lang="de-DE" sz="2000" dirty="0"/>
              <a:t>: </a:t>
            </a:r>
            <a:r>
              <a:rPr lang="de-DE" sz="2000" u="sng" dirty="0">
                <a:hlinkClick r:id="rId3"/>
              </a:rPr>
              <a:t>openworld@ow-tour.ru</a:t>
            </a:r>
            <a:endParaRPr lang="ru-RU" sz="2000" dirty="0"/>
          </a:p>
          <a:p>
            <a:pPr algn="just"/>
            <a:endParaRPr lang="ru-RU" sz="2000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4" name="Рисунок 1" descr="Эмблема ДООКО ОМ малая цветна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004" y="351977"/>
            <a:ext cx="1527543" cy="1749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696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199" y="274637"/>
            <a:ext cx="8847222" cy="2548773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tx1"/>
                </a:solidFill>
              </a:rPr>
              <a:t>                            Цель Программы </a:t>
            </a:r>
            <a:br>
              <a:rPr lang="ru-RU" b="1" i="1" dirty="0" smtClean="0">
                <a:solidFill>
                  <a:schemeClr val="tx1"/>
                </a:solidFill>
              </a:rPr>
            </a:br>
            <a:r>
              <a:rPr lang="ru-RU" b="1" i="1" dirty="0" smtClean="0">
                <a:solidFill>
                  <a:schemeClr val="tx1"/>
                </a:solidFill>
              </a:rPr>
              <a:t>                             </a:t>
            </a:r>
            <a:r>
              <a:rPr lang="ru-RU" b="1" i="1" dirty="0" smtClean="0">
                <a:solidFill>
                  <a:schemeClr val="tx1"/>
                </a:solidFill>
                <a:cs typeface="Aharoni" panose="02010803020104030203" pitchFamily="2" charset="-79"/>
              </a:rPr>
              <a:t>РРЦ для СО НКО</a:t>
            </a:r>
            <a:r>
              <a:rPr lang="ru-RU" b="1" i="1" dirty="0" smtClean="0">
                <a:solidFill>
                  <a:schemeClr val="tx1"/>
                </a:solidFill>
              </a:rPr>
              <a:t>: </a:t>
            </a:r>
            <a:br>
              <a:rPr lang="ru-RU" b="1" i="1" dirty="0" smtClean="0">
                <a:solidFill>
                  <a:schemeClr val="tx1"/>
                </a:solidFill>
              </a:rPr>
            </a:br>
            <a:r>
              <a:rPr lang="ru-RU" sz="24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600" i="1" dirty="0" smtClean="0">
                <a:solidFill>
                  <a:schemeClr val="tx1"/>
                </a:solidFill>
              </a:rPr>
              <a:t>Содействие </a:t>
            </a:r>
            <a:r>
              <a:rPr lang="ru-RU" sz="2600" i="1" dirty="0">
                <a:solidFill>
                  <a:schemeClr val="tx1"/>
                </a:solidFill>
              </a:rPr>
              <a:t>успешности развития некоммерческого сектора через развитие инфраструктуры поддержки </a:t>
            </a:r>
            <a:r>
              <a:rPr lang="ru-RU" sz="2600" i="1" dirty="0" smtClean="0">
                <a:solidFill>
                  <a:schemeClr val="tx1"/>
                </a:solidFill>
              </a:rPr>
              <a:t>социально- </a:t>
            </a:r>
            <a:r>
              <a:rPr lang="ru-RU" sz="2600" i="1" dirty="0">
                <a:solidFill>
                  <a:schemeClr val="tx1"/>
                </a:solidFill>
              </a:rPr>
              <a:t>ориентированных НКО </a:t>
            </a:r>
            <a:r>
              <a:rPr lang="ru-RU" sz="2600" i="1" dirty="0" smtClean="0">
                <a:solidFill>
                  <a:schemeClr val="tx1"/>
                </a:solidFill>
              </a:rPr>
              <a:t>Курганской области.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81200" y="3005516"/>
            <a:ext cx="9135979" cy="370008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4600" b="1" i="1" dirty="0" smtClean="0">
                <a:solidFill>
                  <a:schemeClr val="tx1"/>
                </a:solidFill>
              </a:rPr>
              <a:t>Задачи Программы </a:t>
            </a:r>
            <a:r>
              <a:rPr lang="ru-RU" sz="4600" b="1" i="1" dirty="0" smtClean="0">
                <a:solidFill>
                  <a:schemeClr val="tx1"/>
                </a:solidFill>
                <a:cs typeface="Aharoni" panose="02010803020104030203" pitchFamily="2" charset="-79"/>
              </a:rPr>
              <a:t>РРЦ для </a:t>
            </a:r>
            <a:r>
              <a:rPr lang="ru-RU" sz="4600" b="1" i="1" dirty="0">
                <a:solidFill>
                  <a:schemeClr val="tx1"/>
                </a:solidFill>
                <a:cs typeface="Aharoni" panose="02010803020104030203" pitchFamily="2" charset="-79"/>
              </a:rPr>
              <a:t>СО НКО </a:t>
            </a:r>
            <a:r>
              <a:rPr lang="ru-RU" sz="4600" b="1" i="1" dirty="0" smtClean="0">
                <a:solidFill>
                  <a:schemeClr val="tx1"/>
                </a:solidFill>
              </a:rPr>
              <a:t>:</a:t>
            </a:r>
          </a:p>
          <a:p>
            <a:pPr>
              <a:buFontTx/>
              <a:buChar char="-"/>
            </a:pPr>
            <a:r>
              <a:rPr lang="ru-RU" sz="3200" dirty="0" smtClean="0">
                <a:solidFill>
                  <a:schemeClr val="tx1"/>
                </a:solidFill>
              </a:rPr>
              <a:t>Организация </a:t>
            </a:r>
            <a:r>
              <a:rPr lang="ru-RU" sz="3200" dirty="0">
                <a:solidFill>
                  <a:schemeClr val="tx1"/>
                </a:solidFill>
              </a:rPr>
              <a:t>деятельности Ресурсного центра для СО НКО Курганской области;</a:t>
            </a:r>
          </a:p>
          <a:p>
            <a:pPr>
              <a:buFontTx/>
              <a:buChar char="-"/>
            </a:pPr>
            <a:r>
              <a:rPr lang="ru-RU" sz="3200" dirty="0">
                <a:solidFill>
                  <a:schemeClr val="tx1"/>
                </a:solidFill>
              </a:rPr>
              <a:t>Предоставление комплекса информационных, консультационных, методических услуг для действующих и создаваемых СО НКО;</a:t>
            </a:r>
          </a:p>
          <a:p>
            <a:pPr>
              <a:buFontTx/>
              <a:buChar char="-"/>
            </a:pPr>
            <a:r>
              <a:rPr lang="ru-RU" sz="3200" dirty="0">
                <a:solidFill>
                  <a:schemeClr val="tx1"/>
                </a:solidFill>
              </a:rPr>
              <a:t>Организация взаимодействия и активного участия СО НКО;</a:t>
            </a:r>
          </a:p>
          <a:p>
            <a:pPr>
              <a:buFontTx/>
              <a:buChar char="-"/>
            </a:pPr>
            <a:r>
              <a:rPr lang="ru-RU" sz="3200" dirty="0">
                <a:solidFill>
                  <a:schemeClr val="tx1"/>
                </a:solidFill>
              </a:rPr>
              <a:t>Проведение благотворительных и добровольческих акций.</a:t>
            </a:r>
          </a:p>
          <a:p>
            <a:pPr marL="114300" indent="457200">
              <a:buNone/>
            </a:pPr>
            <a:endParaRPr lang="ru-RU" sz="2500" dirty="0"/>
          </a:p>
        </p:txBody>
      </p:sp>
      <p:pic>
        <p:nvPicPr>
          <p:cNvPr id="4" name="Picture 3" descr="ЛОГОТИП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743" y="225898"/>
            <a:ext cx="1749556" cy="1220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494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62464" y="1220422"/>
            <a:ext cx="9373449" cy="5965742"/>
          </a:xfrm>
        </p:spPr>
        <p:txBody>
          <a:bodyPr>
            <a:normAutofit/>
          </a:bodyPr>
          <a:lstStyle/>
          <a:p>
            <a:r>
              <a:rPr lang="ru-RU" sz="2200" b="1" i="1" dirty="0" smtClean="0">
                <a:solidFill>
                  <a:schemeClr val="tx1"/>
                </a:solidFill>
              </a:rPr>
              <a:t/>
            </a:r>
            <a:br>
              <a:rPr lang="ru-RU" sz="2200" b="1" i="1" dirty="0" smtClean="0">
                <a:solidFill>
                  <a:schemeClr val="tx1"/>
                </a:solidFill>
              </a:rPr>
            </a:br>
            <a:r>
              <a:rPr lang="ru-RU" sz="2800" b="1" i="1" dirty="0" smtClean="0">
                <a:solidFill>
                  <a:schemeClr val="tx1"/>
                </a:solidFill>
              </a:rPr>
              <a:t>Сроки реализации Программы РРЦ </a:t>
            </a:r>
            <a:r>
              <a:rPr lang="ru-RU" sz="2800" b="1" i="1" dirty="0" smtClean="0">
                <a:solidFill>
                  <a:schemeClr val="tx1"/>
                </a:solidFill>
                <a:cs typeface="Aharoni" panose="02010803020104030203" pitchFamily="2" charset="-79"/>
              </a:rPr>
              <a:t>для СО НКО</a:t>
            </a:r>
            <a:r>
              <a:rPr lang="ru-RU" sz="2800" b="1" i="1" dirty="0" smtClean="0">
                <a:solidFill>
                  <a:schemeClr val="tx1"/>
                </a:solidFill>
              </a:rPr>
              <a:t>: </a:t>
            </a:r>
            <a:r>
              <a:rPr lang="ru-RU" sz="2800" i="1" dirty="0" smtClean="0">
                <a:solidFill>
                  <a:schemeClr val="tx1"/>
                </a:solidFill>
              </a:rPr>
              <a:t>декабрь 2014 – ноябрь 2016 года.</a:t>
            </a:r>
            <a:r>
              <a:rPr lang="ru-RU" sz="2800" b="1" i="1" dirty="0" smtClean="0">
                <a:solidFill>
                  <a:schemeClr val="tx1"/>
                </a:solidFill>
              </a:rPr>
              <a:t/>
            </a:r>
            <a:br>
              <a:rPr lang="ru-RU" sz="2800" b="1" i="1" dirty="0" smtClean="0">
                <a:solidFill>
                  <a:schemeClr val="tx1"/>
                </a:solidFill>
              </a:rPr>
            </a:br>
            <a:r>
              <a:rPr lang="ru-RU" sz="2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i="1" dirty="0" smtClean="0">
                <a:solidFill>
                  <a:schemeClr val="tx1"/>
                </a:solidFill>
              </a:rPr>
              <a:t>Территория реализации Программы РРЦ для</a:t>
            </a:r>
            <a:r>
              <a:rPr lang="ru-RU" sz="2800" b="1" i="1" dirty="0" smtClean="0">
                <a:solidFill>
                  <a:schemeClr val="tx1"/>
                </a:solidFill>
                <a:cs typeface="Aharoni" panose="02010803020104030203" pitchFamily="2" charset="-79"/>
              </a:rPr>
              <a:t> СО НКО </a:t>
            </a:r>
            <a:r>
              <a:rPr lang="ru-RU" sz="2800" b="1" i="1" dirty="0" smtClean="0">
                <a:solidFill>
                  <a:schemeClr val="tx1"/>
                </a:solidFill>
              </a:rPr>
              <a:t>: </a:t>
            </a:r>
            <a:r>
              <a:rPr lang="ru-RU" sz="2800" i="1" dirty="0" smtClean="0">
                <a:solidFill>
                  <a:schemeClr val="tx1"/>
                </a:solidFill>
              </a:rPr>
              <a:t>Курганская область.</a:t>
            </a:r>
            <a:br>
              <a:rPr lang="ru-RU" sz="2800" i="1" dirty="0" smtClean="0">
                <a:solidFill>
                  <a:schemeClr val="tx1"/>
                </a:solidFill>
              </a:rPr>
            </a:br>
            <a:r>
              <a:rPr lang="ru-RU" sz="2800" i="1" dirty="0" smtClean="0">
                <a:solidFill>
                  <a:schemeClr val="tx1"/>
                </a:solidFill>
              </a:rPr>
              <a:t/>
            </a:r>
            <a:br>
              <a:rPr lang="ru-RU" sz="2800" i="1" dirty="0" smtClean="0">
                <a:solidFill>
                  <a:schemeClr val="tx1"/>
                </a:solidFill>
              </a:rPr>
            </a:br>
            <a:r>
              <a:rPr lang="ru-RU" sz="2800" b="1" i="1" dirty="0" smtClean="0">
                <a:solidFill>
                  <a:schemeClr val="tx1"/>
                </a:solidFill>
              </a:rPr>
              <a:t>Источники финансирования Программы для</a:t>
            </a:r>
            <a:r>
              <a:rPr lang="ru-RU" sz="2800" b="1" i="1" dirty="0" smtClean="0">
                <a:solidFill>
                  <a:schemeClr val="tx1"/>
                </a:solidFill>
                <a:cs typeface="Aharoni" panose="02010803020104030203" pitchFamily="2" charset="-79"/>
              </a:rPr>
              <a:t> СО НКО: </a:t>
            </a:r>
            <a:r>
              <a:rPr lang="ru-RU" sz="2800" i="1" dirty="0" smtClean="0">
                <a:solidFill>
                  <a:schemeClr val="tx1"/>
                </a:solidFill>
                <a:cs typeface="Aharoni" panose="02010803020104030203" pitchFamily="2" charset="-79"/>
              </a:rPr>
              <a:t>субсидия из федерального бюджета, доходы от собственной хозяйственной деятельности ДОО КО «Открытый мир».</a:t>
            </a:r>
            <a:r>
              <a:rPr lang="ru-RU" sz="2400" i="1" dirty="0" smtClean="0">
                <a:solidFill>
                  <a:schemeClr val="tx1"/>
                </a:solidFill>
              </a:rPr>
              <a:t/>
            </a:r>
            <a:br>
              <a:rPr lang="ru-RU" sz="2400" i="1" dirty="0" smtClean="0">
                <a:solidFill>
                  <a:schemeClr val="tx1"/>
                </a:solidFill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81200" y="5983705"/>
            <a:ext cx="9135979" cy="721894"/>
          </a:xfrm>
        </p:spPr>
        <p:txBody>
          <a:bodyPr>
            <a:normAutofit/>
          </a:bodyPr>
          <a:lstStyle/>
          <a:p>
            <a:pPr marL="114300" indent="457200">
              <a:buNone/>
            </a:pPr>
            <a:endParaRPr lang="ru-RU" sz="2500" dirty="0"/>
          </a:p>
        </p:txBody>
      </p:sp>
      <p:pic>
        <p:nvPicPr>
          <p:cNvPr id="4" name="Picture 3" descr="ЛОГОТИП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732" y="208547"/>
            <a:ext cx="1749556" cy="1220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5045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3767" y="213131"/>
            <a:ext cx="8614612" cy="1140031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chemeClr val="tx1"/>
                </a:solidFill>
              </a:rPr>
              <a:t>Региональный Ресурсный центр для СО НКО </a:t>
            </a:r>
            <a:r>
              <a:rPr lang="ru-RU" sz="2800" b="1" i="1" dirty="0">
                <a:solidFill>
                  <a:schemeClr val="tx1"/>
                </a:solidFill>
              </a:rPr>
              <a:t>оказывает следующие виды услуг: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36295" y="1353162"/>
            <a:ext cx="10074442" cy="5504838"/>
          </a:xfrm>
        </p:spPr>
        <p:txBody>
          <a:bodyPr>
            <a:normAutofit lnSpcReduction="10000"/>
          </a:bodyPr>
          <a:lstStyle/>
          <a:p>
            <a:r>
              <a:rPr lang="ru-RU" sz="2600" b="1" dirty="0">
                <a:solidFill>
                  <a:schemeClr val="tx1"/>
                </a:solidFill>
              </a:rPr>
              <a:t>Информационные </a:t>
            </a:r>
            <a:r>
              <a:rPr lang="ru-RU" sz="2600" b="1" dirty="0" smtClean="0">
                <a:solidFill>
                  <a:schemeClr val="tx1"/>
                </a:solidFill>
              </a:rPr>
              <a:t>услуги:</a:t>
            </a:r>
          </a:p>
          <a:p>
            <a:pPr marL="114300" indent="0">
              <a:buNone/>
            </a:pPr>
            <a:r>
              <a:rPr lang="ru-RU" sz="2000" dirty="0">
                <a:solidFill>
                  <a:schemeClr val="tx1"/>
                </a:solidFill>
              </a:rPr>
              <a:t>- Рассылка полезной информации в СО НКО Курганской области;</a:t>
            </a:r>
          </a:p>
          <a:p>
            <a:pPr marL="114300" indent="0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- Пользование </a:t>
            </a:r>
            <a:r>
              <a:rPr lang="ru-RU" sz="2000" dirty="0">
                <a:solidFill>
                  <a:schemeClr val="tx1"/>
                </a:solidFill>
              </a:rPr>
              <a:t>методическим фондом ДООКО «Открытый мир</a:t>
            </a:r>
            <a:r>
              <a:rPr lang="ru-RU" sz="2000" dirty="0" smtClean="0">
                <a:solidFill>
                  <a:schemeClr val="tx1"/>
                </a:solidFill>
              </a:rPr>
              <a:t>».</a:t>
            </a:r>
            <a:endParaRPr lang="ru-RU" sz="2000" dirty="0">
              <a:solidFill>
                <a:schemeClr val="tx1"/>
              </a:solidFill>
            </a:endParaRPr>
          </a:p>
          <a:p>
            <a:r>
              <a:rPr lang="ru-RU" sz="2600" b="1" dirty="0" smtClean="0">
                <a:solidFill>
                  <a:schemeClr val="tx1"/>
                </a:solidFill>
              </a:rPr>
              <a:t>Консультационные услуги по актуальным </a:t>
            </a:r>
            <a:r>
              <a:rPr lang="ru-RU" sz="2600" b="1" dirty="0">
                <a:solidFill>
                  <a:schemeClr val="tx1"/>
                </a:solidFill>
              </a:rPr>
              <a:t>вопросам деятельности СО НКО:</a:t>
            </a:r>
          </a:p>
          <a:p>
            <a:pPr>
              <a:buFontTx/>
              <a:buChar char="-"/>
            </a:pPr>
            <a:r>
              <a:rPr lang="ru-RU" sz="2000" dirty="0">
                <a:solidFill>
                  <a:schemeClr val="tx1"/>
                </a:solidFill>
              </a:rPr>
              <a:t>«Новое в законодательстве о некоммерческих организациях»;</a:t>
            </a:r>
          </a:p>
          <a:p>
            <a:pPr>
              <a:buFontTx/>
              <a:buChar char="-"/>
            </a:pPr>
            <a:r>
              <a:rPr lang="ru-RU" sz="2000" dirty="0">
                <a:solidFill>
                  <a:schemeClr val="tx1"/>
                </a:solidFill>
              </a:rPr>
              <a:t>«Разработка и управление проектами»;</a:t>
            </a:r>
          </a:p>
          <a:p>
            <a:pPr>
              <a:buFontTx/>
              <a:buChar char="-"/>
            </a:pPr>
            <a:r>
              <a:rPr lang="ru-RU" sz="2000" dirty="0">
                <a:solidFill>
                  <a:schemeClr val="tx1"/>
                </a:solidFill>
              </a:rPr>
              <a:t>«Оценка и мониторинг проектов»;</a:t>
            </a:r>
          </a:p>
          <a:p>
            <a:pPr>
              <a:buFontTx/>
              <a:buChar char="-"/>
            </a:pPr>
            <a:r>
              <a:rPr lang="ru-RU" sz="2000" dirty="0">
                <a:solidFill>
                  <a:schemeClr val="tx1"/>
                </a:solidFill>
              </a:rPr>
              <a:t>«Привлечение ресурсов»;</a:t>
            </a:r>
          </a:p>
          <a:p>
            <a:pPr>
              <a:buFontTx/>
              <a:buChar char="-"/>
            </a:pPr>
            <a:r>
              <a:rPr lang="ru-RU" sz="2000" dirty="0">
                <a:solidFill>
                  <a:schemeClr val="tx1"/>
                </a:solidFill>
              </a:rPr>
              <a:t>Поддержка инициативных групп, желающих зарегистрировать НКО</a:t>
            </a:r>
            <a:r>
              <a:rPr lang="ru-RU" sz="2000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sz="2600" b="1" dirty="0">
                <a:solidFill>
                  <a:schemeClr val="tx1"/>
                </a:solidFill>
              </a:rPr>
              <a:t>Методические услуги: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chemeClr val="tx1"/>
                </a:solidFill>
              </a:rPr>
              <a:t>Проведение </a:t>
            </a:r>
            <a:r>
              <a:rPr lang="ru-RU" sz="2000" dirty="0">
                <a:solidFill>
                  <a:schemeClr val="tx1"/>
                </a:solidFill>
              </a:rPr>
              <a:t>семинаров-тренингов  для специалистов и волонтеров СО </a:t>
            </a:r>
            <a:r>
              <a:rPr lang="ru-RU" sz="2000" dirty="0" smtClean="0">
                <a:solidFill>
                  <a:schemeClr val="tx1"/>
                </a:solidFill>
              </a:rPr>
              <a:t>НКО.</a:t>
            </a:r>
            <a:endParaRPr lang="ru-RU" sz="2000" dirty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4" name="Picture 3" descr="ЛОГОТИП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295" y="132740"/>
            <a:ext cx="1749556" cy="1220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4837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0186" y="213132"/>
            <a:ext cx="8700551" cy="1033778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chemeClr val="tx1"/>
                </a:solidFill>
              </a:rPr>
              <a:t>Мероприятия </a:t>
            </a:r>
            <a:br>
              <a:rPr lang="ru-RU" sz="2800" b="1" i="1" dirty="0" smtClean="0">
                <a:solidFill>
                  <a:schemeClr val="tx1"/>
                </a:solidFill>
              </a:rPr>
            </a:br>
            <a:r>
              <a:rPr lang="ru-RU" sz="2800" b="1" i="1" dirty="0" smtClean="0">
                <a:solidFill>
                  <a:schemeClr val="tx1"/>
                </a:solidFill>
              </a:rPr>
              <a:t>Программы РРЦ для СО НКО:</a:t>
            </a:r>
            <a:endParaRPr lang="ru-RU" sz="2800" b="1" i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36295" y="1353162"/>
            <a:ext cx="10074442" cy="5504838"/>
          </a:xfrm>
        </p:spPr>
        <p:txBody>
          <a:bodyPr>
            <a:normAutofit fontScale="85000" lnSpcReduction="20000"/>
          </a:bodyPr>
          <a:lstStyle/>
          <a:p>
            <a:r>
              <a:rPr lang="ru-RU" sz="2200" b="1" dirty="0" smtClean="0">
                <a:solidFill>
                  <a:schemeClr val="tx1"/>
                </a:solidFill>
              </a:rPr>
              <a:t>Академия гражданского образования: </a:t>
            </a:r>
          </a:p>
          <a:p>
            <a:pPr marL="0" indent="0">
              <a:buNone/>
            </a:pPr>
            <a:r>
              <a:rPr lang="ru-RU" sz="2600" b="1" dirty="0" smtClean="0">
                <a:solidFill>
                  <a:schemeClr val="tx1"/>
                </a:solidFill>
              </a:rPr>
              <a:t> </a:t>
            </a:r>
            <a:r>
              <a:rPr lang="ru-RU" sz="1900" dirty="0" smtClean="0">
                <a:solidFill>
                  <a:schemeClr val="tx1"/>
                </a:solidFill>
              </a:rPr>
              <a:t>участники: 25 СО НКО, 500 представителей СО НКО. 4 направления:</a:t>
            </a:r>
          </a:p>
          <a:p>
            <a:pPr marL="0" indent="0">
              <a:buNone/>
            </a:pPr>
            <a:r>
              <a:rPr lang="ru-RU" sz="1900" dirty="0" smtClean="0">
                <a:solidFill>
                  <a:schemeClr val="tx1"/>
                </a:solidFill>
              </a:rPr>
              <a:t>  - </a:t>
            </a:r>
            <a:r>
              <a:rPr lang="ru-RU" sz="2000" dirty="0" smtClean="0">
                <a:solidFill>
                  <a:schemeClr val="tx1"/>
                </a:solidFill>
              </a:rPr>
              <a:t>«Менеджмент и 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мониторинг проектной деятельности»,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 - «Управление человеческими ресурсами НКО»,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  -  «Финансово-юридическое направление», 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  - «Открытое для населения СО НКО». </a:t>
            </a:r>
          </a:p>
          <a:p>
            <a:pPr marL="457200"/>
            <a:r>
              <a:rPr lang="ru-RU" sz="2200" b="1" dirty="0" smtClean="0">
                <a:solidFill>
                  <a:schemeClr val="tx1"/>
                </a:solidFill>
              </a:rPr>
              <a:t>Школа практического участия:</a:t>
            </a:r>
          </a:p>
          <a:p>
            <a:pPr marL="114300" indent="0">
              <a:buNone/>
            </a:pPr>
            <a:r>
              <a:rPr lang="ru-RU" sz="1900" dirty="0">
                <a:solidFill>
                  <a:schemeClr val="tx1"/>
                </a:solidFill>
              </a:rPr>
              <a:t>участники </a:t>
            </a:r>
            <a:r>
              <a:rPr lang="ru-RU" sz="1900" dirty="0" smtClean="0">
                <a:solidFill>
                  <a:schemeClr val="tx1"/>
                </a:solidFill>
              </a:rPr>
              <a:t>10 представителей от 10 СО НКО. 2 программы: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chemeClr val="tx1"/>
                </a:solidFill>
              </a:rPr>
              <a:t>«Независимая система оценки организаций, оказывающих социальные услуги»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chemeClr val="tx1"/>
                </a:solidFill>
              </a:rPr>
              <a:t>«Участие  СОНКО в процессах открытости органов исполнительной власти  и местного самоуправления».</a:t>
            </a:r>
          </a:p>
          <a:p>
            <a:r>
              <a:rPr lang="ru-RU" sz="2200" b="1" dirty="0" smtClean="0">
                <a:solidFill>
                  <a:schemeClr val="tx1"/>
                </a:solidFill>
              </a:rPr>
              <a:t>Ассоциация лидеров СО НКО региона: </a:t>
            </a:r>
            <a:r>
              <a:rPr lang="ru-RU" sz="1900" dirty="0">
                <a:solidFill>
                  <a:schemeClr val="tx1"/>
                </a:solidFill>
              </a:rPr>
              <a:t>участники </a:t>
            </a:r>
            <a:r>
              <a:rPr lang="ru-RU" sz="1900" dirty="0" smtClean="0">
                <a:solidFill>
                  <a:schemeClr val="tx1"/>
                </a:solidFill>
              </a:rPr>
              <a:t>не менее 20 лидеров СО НКО </a:t>
            </a:r>
            <a:endParaRPr lang="ru-RU" sz="1900" b="1" dirty="0" smtClean="0">
              <a:solidFill>
                <a:schemeClr val="tx1"/>
              </a:solidFill>
            </a:endParaRPr>
          </a:p>
          <a:p>
            <a:r>
              <a:rPr lang="ru-RU" sz="2200" b="1" dirty="0" smtClean="0">
                <a:solidFill>
                  <a:schemeClr val="tx1"/>
                </a:solidFill>
              </a:rPr>
              <a:t>Конкурс сайтов и годовых отчетов СО НКО региона</a:t>
            </a:r>
          </a:p>
          <a:p>
            <a:r>
              <a:rPr lang="ru-RU" sz="2200" b="1" dirty="0" smtClean="0">
                <a:solidFill>
                  <a:schemeClr val="tx1"/>
                </a:solidFill>
              </a:rPr>
              <a:t>Форум «Социальное Зауралье: новые перспективы»</a:t>
            </a:r>
          </a:p>
          <a:p>
            <a:r>
              <a:rPr lang="ru-RU" sz="2200" b="1" dirty="0" smtClean="0">
                <a:solidFill>
                  <a:schemeClr val="tx1"/>
                </a:solidFill>
              </a:rPr>
              <a:t>Формирование базы СО НКО Курганской области</a:t>
            </a:r>
          </a:p>
          <a:p>
            <a:r>
              <a:rPr lang="ru-RU" sz="2200" b="1" dirty="0" smtClean="0">
                <a:solidFill>
                  <a:schemeClr val="tx1"/>
                </a:solidFill>
              </a:rPr>
              <a:t>Сборник лучших практик реализации проектов СО НКО региона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5" name="Picture 3" descr="ЛОГОТИП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295" y="132740"/>
            <a:ext cx="1749556" cy="1220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1638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3803" y="415563"/>
            <a:ext cx="10010898" cy="128089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Сведения о достижении показателей результативности</a:t>
            </a:r>
            <a:endParaRPr lang="ru-RU" sz="2800" dirty="0">
              <a:solidFill>
                <a:schemeClr val="tx1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9966508"/>
              </p:ext>
            </p:extLst>
          </p:nvPr>
        </p:nvGraphicFramePr>
        <p:xfrm>
          <a:off x="1684419" y="1483661"/>
          <a:ext cx="10250281" cy="51659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4278"/>
                <a:gridCol w="7806456"/>
                <a:gridCol w="915213"/>
                <a:gridCol w="934334"/>
              </a:tblGrid>
              <a:tr h="1447319">
                <a:tc>
                  <a:txBody>
                    <a:bodyPr/>
                    <a:lstStyle/>
                    <a:p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Показатель результативности, установленный соглашением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Значение показателя , установленное</a:t>
                      </a:r>
                      <a:r>
                        <a:rPr lang="ru-RU" sz="110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соглашением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Фактическое значение показателя по итогам 3 квартала</a:t>
                      </a:r>
                    </a:p>
                    <a:p>
                      <a:r>
                        <a:rPr lang="ru-RU" sz="1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 г.</a:t>
                      </a:r>
                      <a:endParaRPr lang="ru-RU" sz="1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9317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Количество муниципальных образований Курганской области, в которых осуществляется деятельность СО НКО, получивших информационную, консультационную и методическую поддержку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8</a:t>
                      </a:r>
                      <a:endParaRPr lang="ru-RU" sz="16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86726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Количество семинаров для работников и добровольцев СО НКО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30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13</a:t>
                      </a:r>
                      <a:endParaRPr lang="ru-RU" sz="1600" dirty="0"/>
                    </a:p>
                  </a:txBody>
                  <a:tcPr/>
                </a:tc>
              </a:tr>
              <a:tr h="557954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Количество СО НКО, принявших участие в семинарах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30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61</a:t>
                      </a:r>
                      <a:endParaRPr lang="ru-RU" sz="1600" dirty="0"/>
                    </a:p>
                  </a:txBody>
                  <a:tcPr/>
                </a:tc>
              </a:tr>
              <a:tr h="822686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Количество работников и добровольцев социально ориентированных некоммерческих организаций, принявших участие в мероприятиях программы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5000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1587</a:t>
                      </a:r>
                      <a:endParaRPr lang="ru-RU" sz="1600" dirty="0"/>
                    </a:p>
                  </a:txBody>
                  <a:tcPr/>
                </a:tc>
              </a:tr>
              <a:tr h="981162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Количество размещенных публикаций в СМИ по вопросам деятельности социально ориентированных некоммерческих организаций и издание тематических информационных материалов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150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412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761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3802" y="11121"/>
            <a:ext cx="10010898" cy="128089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Сведения о достижении показателей результативности</a:t>
            </a:r>
            <a:endParaRPr lang="ru-RU" sz="2800" dirty="0">
              <a:solidFill>
                <a:schemeClr val="tx1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7435911"/>
              </p:ext>
            </p:extLst>
          </p:nvPr>
        </p:nvGraphicFramePr>
        <p:xfrm>
          <a:off x="1684419" y="1104407"/>
          <a:ext cx="10250281" cy="56685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4278"/>
                <a:gridCol w="7806456"/>
                <a:gridCol w="915213"/>
                <a:gridCol w="934334"/>
              </a:tblGrid>
              <a:tr h="1211751">
                <a:tc>
                  <a:txBody>
                    <a:bodyPr/>
                    <a:lstStyle/>
                    <a:p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Показатель результативности, установленный соглашением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Значение показателя , установленное</a:t>
                      </a:r>
                      <a:r>
                        <a:rPr lang="ru-RU" sz="110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соглашением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Фактическое значение показателя по итогам 3 квартала</a:t>
                      </a:r>
                    </a:p>
                    <a:p>
                      <a:r>
                        <a:rPr lang="ru-RU" sz="1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 г.</a:t>
                      </a:r>
                      <a:endParaRPr lang="ru-RU" sz="1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9211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</a:rPr>
                        <a:t>1</a:t>
                      </a:r>
                      <a:endParaRPr lang="ru-RU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Количество социально ориентированных некоммерческих организаций, которым оказана информационная, консультационная и методическая </a:t>
                      </a:r>
                      <a:r>
                        <a:rPr lang="ru-RU" sz="15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поддержка</a:t>
                      </a:r>
                      <a:endParaRPr lang="ru-RU" sz="15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30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66</a:t>
                      </a:r>
                      <a:endParaRPr lang="ru-RU" sz="16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639211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</a:rPr>
                        <a:t>2</a:t>
                      </a:r>
                      <a:endParaRPr lang="ru-RU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Количество проведенных конференций и семинаров, направленных на выявление, обобщение и распространение лучшей практики реализации проектов социально ориентированных некоммерческих </a:t>
                      </a:r>
                      <a:r>
                        <a:rPr lang="ru-RU" sz="15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организаций</a:t>
                      </a:r>
                      <a:endParaRPr lang="ru-RU" sz="15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11</a:t>
                      </a:r>
                      <a:endParaRPr lang="ru-RU" sz="1600" dirty="0"/>
                    </a:p>
                  </a:txBody>
                  <a:tcPr/>
                </a:tc>
              </a:tr>
              <a:tr h="639211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</a:rPr>
                        <a:t>3</a:t>
                      </a:r>
                      <a:endParaRPr lang="ru-RU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Количество работников социально ориентированных некоммерческих организаций, принявших участие в мероприятиях, для осуществления которых использована субсидия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60</a:t>
                      </a:r>
                      <a:endParaRPr lang="ru-RU" sz="1600" dirty="0"/>
                    </a:p>
                  </a:txBody>
                  <a:tcPr/>
                </a:tc>
              </a:tr>
              <a:tr h="639211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</a:rPr>
                        <a:t>4</a:t>
                      </a:r>
                      <a:endParaRPr lang="ru-RU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Количество добровольцев социально ориентированных некоммерческих организаций, принявших участие в мероприятиях, для осуществления которых использована субсидия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100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157</a:t>
                      </a:r>
                      <a:endParaRPr lang="ru-RU" sz="1600" dirty="0"/>
                    </a:p>
                  </a:txBody>
                  <a:tcPr/>
                </a:tc>
              </a:tr>
              <a:tr h="57670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</a:rPr>
                        <a:t>5</a:t>
                      </a:r>
                      <a:endParaRPr lang="ru-RU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Количество социально ориентированных некоммерческих организаций, которым оказано содействие в привлечении труда добровольцев</a:t>
                      </a:r>
                      <a:endParaRPr lang="ru-RU" sz="15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</a:t>
                      </a:r>
                      <a:endParaRPr lang="ru-RU" sz="1600" dirty="0"/>
                    </a:p>
                  </a:txBody>
                  <a:tcPr/>
                </a:tc>
              </a:tr>
              <a:tr h="891718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</a:rPr>
                        <a:t>6</a:t>
                      </a:r>
                      <a:endParaRPr lang="ru-RU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Количество добровольцев, которые были привлечены к участию в деятельности социально ориентированных некоммерческих организаций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35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38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099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8" r="11264"/>
          <a:stretch/>
        </p:blipFill>
        <p:spPr>
          <a:xfrm rot="5400000">
            <a:off x="2043262" y="3027600"/>
            <a:ext cx="4804978" cy="285582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6318" y="14190"/>
            <a:ext cx="9490211" cy="2384808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«Планета 7Я»</a:t>
            </a:r>
            <a:br>
              <a:rPr lang="ru-RU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«Психологическая помощь людям пожилого возраста, проживающим в условиях сельской местности».</a:t>
            </a:r>
            <a:endParaRPr lang="ru-RU" b="1" i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6" t="2239" r="14382"/>
          <a:stretch/>
        </p:blipFill>
        <p:spPr>
          <a:xfrm>
            <a:off x="5436478" y="2511273"/>
            <a:ext cx="6755521" cy="43347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91" t="9882" r="16392" b="6531"/>
          <a:stretch/>
        </p:blipFill>
        <p:spPr>
          <a:xfrm rot="5400000">
            <a:off x="-299570" y="488355"/>
            <a:ext cx="3269637" cy="2321307"/>
          </a:xfrm>
          <a:prstGeom prst="rect">
            <a:avLst/>
          </a:prstGeom>
        </p:spPr>
      </p:pic>
      <p:pic>
        <p:nvPicPr>
          <p:cNvPr id="9" name="Объект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39" t="691" r="10736" b="-691"/>
          <a:stretch/>
        </p:blipFill>
        <p:spPr>
          <a:xfrm>
            <a:off x="24179" y="3067755"/>
            <a:ext cx="3579223" cy="3778250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37634" y="2410993"/>
            <a:ext cx="5198845" cy="1580681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534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708</TotalTime>
  <Words>593</Words>
  <Application>Microsoft Office PowerPoint</Application>
  <PresentationFormat>Широкоэкранный</PresentationFormat>
  <Paragraphs>103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Aharoni</vt:lpstr>
      <vt:lpstr>Arial</vt:lpstr>
      <vt:lpstr>Calibri</vt:lpstr>
      <vt:lpstr>Century Gothic</vt:lpstr>
      <vt:lpstr>Times New Roman</vt:lpstr>
      <vt:lpstr>Wingdings 3</vt:lpstr>
      <vt:lpstr>Легкий дым</vt:lpstr>
      <vt:lpstr>Региональный ресурсный центр  для развития и поддержки социально-ориентированных некоммерческих организаций Курганской области</vt:lpstr>
      <vt:lpstr>Детская общественная организация  Курганской области  «Открытый мир»    </vt:lpstr>
      <vt:lpstr>                            Цель Программы                               РРЦ для СО НКО:   Содействие успешности развития некоммерческого сектора через развитие инфраструктуры поддержки социально- ориентированных НКО Курганской области. </vt:lpstr>
      <vt:lpstr> Сроки реализации Программы РРЦ для СО НКО: декабрь 2014 – ноябрь 2016 года.  Территория реализации Программы РРЦ для СО НКО : Курганская область.  Источники финансирования Программы для СО НКО: субсидия из федерального бюджета, доходы от собственной хозяйственной деятельности ДОО КО «Открытый мир».  </vt:lpstr>
      <vt:lpstr>Региональный Ресурсный центр для СО НКО оказывает следующие виды услуг:</vt:lpstr>
      <vt:lpstr>Мероприятия  Программы РРЦ для СО НКО:</vt:lpstr>
      <vt:lpstr>Сведения о достижении показателей результативности</vt:lpstr>
      <vt:lpstr>Сведения о достижении показателей результативности</vt:lpstr>
      <vt:lpstr>«Планета 7Я» «Психологическая помощь людям пожилого возраста, проживающим в условиях сельской местности».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Опыт становления АНО ЦПР ОАШ  как ресурсного центра территории</dc:title>
  <dc:creator>1</dc:creator>
  <cp:lastModifiedBy>Менеджер</cp:lastModifiedBy>
  <cp:revision>81</cp:revision>
  <dcterms:created xsi:type="dcterms:W3CDTF">2015-08-30T03:44:51Z</dcterms:created>
  <dcterms:modified xsi:type="dcterms:W3CDTF">2015-12-10T07:42:51Z</dcterms:modified>
</cp:coreProperties>
</file>