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8" r:id="rId4"/>
    <p:sldId id="303" r:id="rId5"/>
    <p:sldId id="279" r:id="rId6"/>
    <p:sldId id="283" r:id="rId7"/>
    <p:sldId id="280" r:id="rId8"/>
    <p:sldId id="285" r:id="rId9"/>
    <p:sldId id="284" r:id="rId10"/>
    <p:sldId id="282" r:id="rId11"/>
    <p:sldId id="307" r:id="rId12"/>
    <p:sldId id="300" r:id="rId13"/>
    <p:sldId id="306" r:id="rId14"/>
    <p:sldId id="309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8D3E6"/>
    <a:srgbClr val="BFD1E7"/>
    <a:srgbClr val="A3BDDD"/>
    <a:srgbClr val="B6CB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8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5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7365135-E818-421F-A51E-373DDE3DC29E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E6CF0CA-2747-4AE6-9FED-F4A6A865D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975836-4504-46D5-92E3-7D7A8314D478}" type="slidenum">
              <a:rPr lang="ru-RU" smtClean="0">
                <a:latin typeface="Arial" charset="0"/>
                <a:cs typeface="Arial" charset="0"/>
              </a:rPr>
              <a:pPr/>
              <a:t>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0A64CB-0891-4C0C-BE23-246706A469D9}" type="slidenum">
              <a:rPr lang="ru-RU" smtClean="0">
                <a:latin typeface="Arial" charset="0"/>
                <a:cs typeface="Arial" charset="0"/>
              </a:rPr>
              <a:pPr/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9282F6-3FB8-4F48-9AC1-9DD137A39414}" type="slidenum">
              <a:rPr lang="ru-RU" smtClean="0">
                <a:latin typeface="Arial" charset="0"/>
                <a:cs typeface="Arial" charset="0"/>
              </a:rPr>
              <a:pPr/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1491D-A1B5-4107-80C0-95A282FE6FD1}" type="datetimeFigureOut">
              <a:rPr lang="fr-FR"/>
              <a:pPr>
                <a:defRPr/>
              </a:pPr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A93C-3D90-42CD-A62B-D2F7343446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EBF6-793E-4AD0-899E-209D5CAD2127}" type="datetimeFigureOut">
              <a:rPr lang="fr-FR"/>
              <a:pPr>
                <a:defRPr/>
              </a:pPr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BE4AE-2E34-4B7C-9F7C-D0F3D30128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DAC2-A628-4BBE-8C2E-DE32A2FAFCB2}" type="datetimeFigureOut">
              <a:rPr lang="fr-FR"/>
              <a:pPr>
                <a:defRPr/>
              </a:pPr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889FC-7E1A-4087-BFCE-A44DB6356F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3EA9-2FD6-4C82-A56E-94A795B07F9F}" type="datetimeFigureOut">
              <a:rPr lang="fr-FR"/>
              <a:pPr>
                <a:defRPr/>
              </a:pPr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AF04-BB0B-492C-8741-79E0DB74E7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5CC7-C97F-49F6-94AB-9B6438A5F0AA}" type="datetimeFigureOut">
              <a:rPr lang="fr-FR"/>
              <a:pPr>
                <a:defRPr/>
              </a:pPr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1ED0-1740-4D6C-B9A5-B0F3F42A90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E814-2C66-414D-81C2-C3981CAE1FDE}" type="datetimeFigureOut">
              <a:rPr lang="fr-FR"/>
              <a:pPr>
                <a:defRPr/>
              </a:pPr>
              <a:t>23/01/2018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91D1-7DE2-4833-8976-AA302D0EF2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8603-2AF2-419C-9773-978252B64E56}" type="datetimeFigureOut">
              <a:rPr lang="fr-FR"/>
              <a:pPr>
                <a:defRPr/>
              </a:pPr>
              <a:t>23/01/2018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C163-CA46-4CC5-A655-00EE39D07A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F161-EAD4-47DD-B42A-8CCB698FC6C0}" type="datetimeFigureOut">
              <a:rPr lang="fr-FR"/>
              <a:pPr>
                <a:defRPr/>
              </a:pPr>
              <a:t>23/01/2018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AA8D-EDC7-49C6-91E8-E4FED14952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BD0C8-3DBE-4A8D-8DAC-37EAF5A619AC}" type="datetimeFigureOut">
              <a:rPr lang="fr-FR"/>
              <a:pPr>
                <a:defRPr/>
              </a:pPr>
              <a:t>23/01/2018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9FC8-ACEF-4F78-9A1F-2595172A80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58507-01A1-45EA-A307-7C2C23BB3043}" type="datetimeFigureOut">
              <a:rPr lang="fr-FR"/>
              <a:pPr>
                <a:defRPr/>
              </a:pPr>
              <a:t>23/01/2018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9C838-6E8F-4561-8EF1-CA53ADB4C1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5DD0-C847-4D16-BF34-5507B2EFCDA9}" type="datetimeFigureOut">
              <a:rPr lang="fr-FR"/>
              <a:pPr>
                <a:defRPr/>
              </a:pPr>
              <a:t>23/01/2018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1DEC-781E-4C55-813E-236FA629FB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A32803-99FA-4A14-9B3B-95CC1CCE5350}" type="datetimeFigureOut">
              <a:rPr lang="fr-FR"/>
              <a:pPr>
                <a:defRPr/>
              </a:pPr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EA6070-1273-4A19-938A-483221A1F9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 descr="logo-grey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2000250"/>
            <a:ext cx="51323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395288" y="333375"/>
            <a:ext cx="807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/>
              <a:t>СОЦИАЛЬНОЕ ВЗАИМОДЕЙСТВИЕ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1700213"/>
            <a:ext cx="8280400" cy="4500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539750" y="1700213"/>
            <a:ext cx="7961313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u="sng"/>
              <a:t>Заключены договоры о сотрудничестве и налажено взаимодействие: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/>
              <a:t>ГБУЗ ВПО </a:t>
            </a:r>
            <a:r>
              <a:rPr lang="ru-RU" b="1"/>
              <a:t>«Уральский государственный </a:t>
            </a:r>
          </a:p>
          <a:p>
            <a:pPr>
              <a:lnSpc>
                <a:spcPct val="150000"/>
              </a:lnSpc>
            </a:pPr>
            <a:r>
              <a:rPr lang="ru-RU" b="1"/>
              <a:t>медицинский университет» </a:t>
            </a:r>
          </a:p>
          <a:p>
            <a:pPr>
              <a:lnSpc>
                <a:spcPct val="150000"/>
              </a:lnSpc>
            </a:pPr>
            <a:r>
              <a:rPr lang="ru-RU"/>
              <a:t>(являемся учебно-ознакомительной базой)</a:t>
            </a:r>
          </a:p>
          <a:p>
            <a:r>
              <a:rPr lang="ru-RU"/>
              <a:t>ФГАО ВПО «</a:t>
            </a:r>
            <a:r>
              <a:rPr lang="ru-RU" b="1"/>
              <a:t>УРфУ имени первого Президента</a:t>
            </a:r>
          </a:p>
          <a:p>
            <a:r>
              <a:rPr lang="ru-RU" b="1"/>
              <a:t> России Б.Н.Ельцина»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/>
              <a:t>ГБУЗ СО </a:t>
            </a:r>
            <a:r>
              <a:rPr lang="ru-RU" b="1"/>
              <a:t>«СОЦ по профилактике </a:t>
            </a:r>
          </a:p>
          <a:p>
            <a:pPr>
              <a:lnSpc>
                <a:spcPct val="150000"/>
              </a:lnSpc>
            </a:pPr>
            <a:r>
              <a:rPr lang="ru-RU" b="1"/>
              <a:t>и борьбе со СПИД и </a:t>
            </a:r>
          </a:p>
          <a:p>
            <a:pPr>
              <a:lnSpc>
                <a:spcPct val="150000"/>
              </a:lnSpc>
            </a:pPr>
            <a:r>
              <a:rPr lang="ru-RU" b="1"/>
              <a:t>инфекционными заболеваниями» </a:t>
            </a:r>
          </a:p>
          <a:p>
            <a:pPr>
              <a:lnSpc>
                <a:spcPct val="150000"/>
              </a:lnSpc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6629" name="Рисунок 10" descr="logo-grey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172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221163"/>
            <a:ext cx="2808288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276475"/>
            <a:ext cx="26447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428625" y="357188"/>
            <a:ext cx="807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/>
              <a:t>СОЦИАЛЬНОЕ ВЗАИМОДЕЙСТВИЕ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1700213"/>
            <a:ext cx="8280400" cy="4500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539750" y="1700213"/>
            <a:ext cx="796131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u="sng"/>
              <a:t>Заключены договоры о сотрудничестве и налажено взаимодействие: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/>
              <a:t>ГБУЗ СО </a:t>
            </a:r>
            <a:r>
              <a:rPr lang="ru-RU" sz="2000" b="1"/>
              <a:t>«Областной наркологический диспансер»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/>
              <a:t>ГКУ </a:t>
            </a:r>
            <a:r>
              <a:rPr lang="ru-RU" sz="2000" b="1"/>
              <a:t>«Екатеринбургский центр занятости»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/>
              <a:t>ГАУЗ Свердловской области </a:t>
            </a:r>
            <a:r>
              <a:rPr lang="ru-RU" sz="2000" b="1"/>
              <a:t>«Урал без наркотиков»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/>
              <a:t>ГБОУ СО </a:t>
            </a:r>
            <a:r>
              <a:rPr lang="ru-RU" sz="2000" b="1"/>
              <a:t>ЦППРиК "Ладо"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/>
              <a:t>ГБУЗ СО </a:t>
            </a:r>
            <a:r>
              <a:rPr lang="ru-RU" sz="2000" b="1"/>
              <a:t>«Психиатрическая больница N 6»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/>
              <a:t>ФКУ УИИ ГУФСИН России по Свердловской области</a:t>
            </a:r>
            <a:r>
              <a:rPr lang="ru-RU" sz="2000"/>
              <a:t> и др.</a:t>
            </a:r>
            <a:br>
              <a:rPr lang="ru-RU" sz="2000"/>
            </a:br>
            <a:endParaRPr lang="ru-RU" sz="2000"/>
          </a:p>
        </p:txBody>
      </p:sp>
      <p:pic>
        <p:nvPicPr>
          <p:cNvPr id="27653" name="Рисунок 10" descr="logo-grey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172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428625" y="357188"/>
            <a:ext cx="8072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/>
              <a:t>СОЦИАЛЬНОЕ ВЗАИМОДЕЙСТВИЕ</a:t>
            </a:r>
          </a:p>
          <a:p>
            <a:pPr algn="r"/>
            <a:r>
              <a:rPr lang="ru-RU" sz="2400"/>
              <a:t>В СФЕРЕ ПРОФИЛАКТИКИ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400" cy="4608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cs typeface="Arial" charset="0"/>
              </a:rPr>
              <a:t>МЫ ГОТОВЫ: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Предоставлять </a:t>
            </a:r>
            <a:r>
              <a:rPr lang="ru-RU" sz="2000" dirty="0">
                <a:solidFill>
                  <a:srgbClr val="000000"/>
                </a:solidFill>
                <a:cs typeface="Arial" charset="0"/>
              </a:rPr>
              <a:t>информацию о различных видах помощи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Проводить лекции по профилактике в учебных заведениях</a:t>
            </a:r>
            <a:endParaRPr lang="ru-RU" sz="2000" dirty="0">
              <a:solidFill>
                <a:srgbClr val="000000"/>
              </a:solidFill>
              <a:cs typeface="Arial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Проводить обучающие мероприятия с субъектами профилактики</a:t>
            </a:r>
            <a:endParaRPr lang="ru-RU" sz="2000" dirty="0">
              <a:solidFill>
                <a:srgbClr val="000000"/>
              </a:solidFill>
              <a:cs typeface="Arial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Проводить  </a:t>
            </a:r>
            <a:r>
              <a:rPr lang="ru-RU" sz="2000" dirty="0">
                <a:solidFill>
                  <a:srgbClr val="000000"/>
                </a:solidFill>
                <a:cs typeface="Arial" charset="0"/>
              </a:rPr>
              <a:t>индивидуальные 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консультации и групповые занятия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/>
              <a:t>Организовывать и участвовать в мероприятиях по пропаганде здорового образа жизни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Предоставить для жителей </a:t>
            </a:r>
            <a:r>
              <a:rPr lang="ru-RU" sz="2000" dirty="0" err="1" smtClean="0">
                <a:solidFill>
                  <a:srgbClr val="000000"/>
                </a:solidFill>
                <a:cs typeface="Arial" charset="0"/>
              </a:rPr>
              <a:t>Арамильского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городского округа бюджетные (бесплатные) места для прохождения курса реабилитации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2000" dirty="0" smtClean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endParaRPr lang="ru-RU" sz="22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8676" name="Рисунок 10" descr="logo-grey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172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653136"/>
            <a:ext cx="2224931" cy="14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404813"/>
            <a:ext cx="6553200" cy="936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>
                <a:solidFill>
                  <a:srgbClr val="000000"/>
                </a:solidFill>
                <a:cs typeface="Arial" charset="0"/>
              </a:rPr>
              <a:t>НЕОБХОДИМАЯ ПОДДЕРЖКА</a:t>
            </a:r>
          </a:p>
        </p:txBody>
      </p:sp>
      <p:pic>
        <p:nvPicPr>
          <p:cNvPr id="34819" name="Рисунок 10" descr="logo-grey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172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1"/>
          <p:cNvSpPr>
            <a:spLocks noChangeArrowheads="1"/>
          </p:cNvSpPr>
          <p:nvPr/>
        </p:nvSpPr>
        <p:spPr bwMode="auto">
          <a:xfrm>
            <a:off x="251520" y="1341438"/>
            <a:ext cx="8496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u="sng" dirty="0"/>
          </a:p>
          <a:p>
            <a:r>
              <a:rPr lang="ru-RU" dirty="0"/>
              <a:t>-  выделение помещений </a:t>
            </a:r>
            <a:r>
              <a:rPr lang="ru-RU" dirty="0" smtClean="0"/>
              <a:t> </a:t>
            </a:r>
            <a:r>
              <a:rPr lang="ru-RU" dirty="0"/>
              <a:t>для размещения </a:t>
            </a:r>
            <a:r>
              <a:rPr lang="ru-RU" dirty="0" smtClean="0"/>
              <a:t>центра </a:t>
            </a:r>
            <a:r>
              <a:rPr lang="ru-RU" dirty="0"/>
              <a:t>реабилитации;</a:t>
            </a:r>
          </a:p>
          <a:p>
            <a:r>
              <a:rPr lang="ru-RU" dirty="0"/>
              <a:t>- </a:t>
            </a:r>
            <a:r>
              <a:rPr lang="ru-RU" dirty="0" smtClean="0"/>
              <a:t>информирование населения городского округа (СМИ, социальная реклама);</a:t>
            </a:r>
            <a:endParaRPr lang="ru-RU" dirty="0"/>
          </a:p>
          <a:p>
            <a:r>
              <a:rPr lang="ru-RU" dirty="0"/>
              <a:t>- выделение </a:t>
            </a:r>
            <a:r>
              <a:rPr lang="ru-RU" dirty="0" smtClean="0"/>
              <a:t>субсидий на реализацию социально-значимых проектов;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привлечение специалистов Центра к участию в мероприятиях, посвященных здоровому образу жизни, борьбе с наркотиками, профилактике асоциального поведения.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заключение соглашений о сотрудничестве с муниципалитетами.</a:t>
            </a:r>
          </a:p>
          <a:p>
            <a:pPr>
              <a:buFontTx/>
              <a:buChar char="-"/>
            </a:pPr>
            <a:r>
              <a:rPr lang="ru-RU" dirty="0"/>
              <a:t>Предоставление писем поддержки.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8888" y="1989138"/>
            <a:ext cx="6769100" cy="1079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СПАСИБО ЗА ВНИМАНИЕ</a:t>
            </a:r>
          </a:p>
        </p:txBody>
      </p:sp>
      <p:pic>
        <p:nvPicPr>
          <p:cNvPr id="35843" name="Рисунок 10" descr="logo-grey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172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971550" y="2565400"/>
            <a:ext cx="6913563" cy="39909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ru-RU" b="1" dirty="0"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endParaRPr lang="ru-RU" b="1" dirty="0"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endParaRPr lang="ru-RU" b="1" dirty="0"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endParaRPr lang="ru-RU" b="1" dirty="0"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endParaRPr lang="ru-RU" b="1" dirty="0"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endParaRPr lang="ru-RU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b="1" dirty="0"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ru-RU" b="1" dirty="0">
              <a:ea typeface="Times New Roman"/>
            </a:endParaRPr>
          </a:p>
        </p:txBody>
      </p:sp>
      <p:pic>
        <p:nvPicPr>
          <p:cNvPr id="16387" name="Рисунок 3" descr="sv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924175"/>
            <a:ext cx="2735262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051720" y="188640"/>
            <a:ext cx="7092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Автономная некоммерческая организация</a:t>
            </a:r>
          </a:p>
          <a:p>
            <a:pPr algn="ctr"/>
            <a:r>
              <a:rPr lang="ru-RU" dirty="0"/>
              <a:t>«Центр социальной адаптации и реабилитации «Альтернатива»</a:t>
            </a:r>
          </a:p>
          <a:p>
            <a:pPr algn="ctr"/>
            <a:r>
              <a:rPr lang="ru-RU" dirty="0" smtClean="0"/>
              <a:t>Оказывает услуги по </a:t>
            </a:r>
            <a:r>
              <a:rPr lang="ru-RU" dirty="0" smtClean="0"/>
              <a:t> комплексной </a:t>
            </a:r>
            <a:r>
              <a:rPr lang="ru-RU" dirty="0"/>
              <a:t>реабилитацию и </a:t>
            </a:r>
            <a:r>
              <a:rPr lang="ru-RU" dirty="0" err="1"/>
              <a:t>ресоциализацию</a:t>
            </a:r>
            <a:r>
              <a:rPr lang="ru-RU" dirty="0"/>
              <a:t> лиц, потребляющих наркотические средства или психотропные вещества на территории Свердловской </a:t>
            </a:r>
            <a:r>
              <a:rPr lang="ru-RU" dirty="0" smtClean="0"/>
              <a:t>области.</a:t>
            </a:r>
          </a:p>
          <a:p>
            <a:pPr algn="ctr"/>
            <a:r>
              <a:rPr lang="ru-RU" dirty="0" smtClean="0"/>
              <a:t>Входит в реестр поставщиков социальных услуг Министерства социальной политики Свердловской области</a:t>
            </a:r>
            <a:endParaRPr lang="ru-RU" dirty="0"/>
          </a:p>
        </p:txBody>
      </p:sp>
      <p:pic>
        <p:nvPicPr>
          <p:cNvPr id="16389" name="Рисунок 6" descr="svid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924175"/>
            <a:ext cx="2592387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0" descr="logo-grey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88913"/>
            <a:ext cx="172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25" y="1500188"/>
            <a:ext cx="8501063" cy="50006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00063" y="1571625"/>
            <a:ext cx="3929062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/>
              <a:t>4</a:t>
            </a:r>
            <a:r>
              <a:rPr lang="ru-RU" b="1" dirty="0" smtClean="0"/>
              <a:t> </a:t>
            </a:r>
            <a:r>
              <a:rPr lang="ru-RU" b="1" dirty="0"/>
              <a:t>центра </a:t>
            </a:r>
            <a:r>
              <a:rPr lang="ru-RU" dirty="0"/>
              <a:t>одновременно проходят курс реабилитации </a:t>
            </a:r>
            <a:r>
              <a:rPr lang="ru-RU" b="1" dirty="0"/>
              <a:t>8</a:t>
            </a:r>
            <a:r>
              <a:rPr lang="ru-RU" b="1" dirty="0" smtClean="0"/>
              <a:t>0 </a:t>
            </a:r>
            <a:r>
              <a:rPr lang="ru-RU" b="1" dirty="0"/>
              <a:t>человек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/>
              <a:t>10%</a:t>
            </a:r>
            <a:r>
              <a:rPr lang="ru-RU" dirty="0"/>
              <a:t> предоставляемых мест являются </a:t>
            </a:r>
            <a:r>
              <a:rPr lang="ru-RU" b="1" dirty="0"/>
              <a:t>социальными</a:t>
            </a:r>
            <a:r>
              <a:rPr lang="ru-RU" dirty="0"/>
              <a:t> (бесплатными)</a:t>
            </a:r>
          </a:p>
          <a:p>
            <a:pPr>
              <a:lnSpc>
                <a:spcPct val="150000"/>
              </a:lnSpc>
            </a:pPr>
            <a:endParaRPr lang="ru-RU" b="1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428875" y="500063"/>
            <a:ext cx="3859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Наши возможности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5214938" y="51435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За годы работы курс реабилитации прошло более </a:t>
            </a:r>
            <a:r>
              <a:rPr lang="ru-RU" b="1" dirty="0"/>
              <a:t>3</a:t>
            </a:r>
            <a:r>
              <a:rPr lang="ru-RU" b="1" dirty="0" smtClean="0"/>
              <a:t>00 </a:t>
            </a:r>
            <a:r>
              <a:rPr lang="ru-RU" b="1" dirty="0"/>
              <a:t>человек</a:t>
            </a:r>
          </a:p>
        </p:txBody>
      </p:sp>
      <p:pic>
        <p:nvPicPr>
          <p:cNvPr id="8" name="Рисунок 7" descr="IMG_0067.JPG"/>
          <p:cNvPicPr>
            <a:picLocks noChangeAspect="1"/>
          </p:cNvPicPr>
          <p:nvPr/>
        </p:nvPicPr>
        <p:blipFill>
          <a:blip r:embed="rId3" cstate="print"/>
          <a:srcRect t="24444" b="28889"/>
          <a:stretch>
            <a:fillRect/>
          </a:stretch>
        </p:blipFill>
        <p:spPr>
          <a:xfrm>
            <a:off x="1428728" y="4214818"/>
            <a:ext cx="332952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8182" t="25695" r="29091" b="23610"/>
          <a:stretch>
            <a:fillRect/>
          </a:stretch>
        </p:blipFill>
        <p:spPr bwMode="auto">
          <a:xfrm>
            <a:off x="4500562" y="1714488"/>
            <a:ext cx="404750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6" name="Рисунок 10" descr="logo-grey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88913"/>
            <a:ext cx="172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500" y="2420938"/>
            <a:ext cx="8143875" cy="41513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2428875" y="500063"/>
            <a:ext cx="4235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Этапы реабилитации</a:t>
            </a: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785813" y="4826000"/>
            <a:ext cx="750093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/>
              <a:t>  </a:t>
            </a:r>
          </a:p>
        </p:txBody>
      </p:sp>
      <p:pic>
        <p:nvPicPr>
          <p:cNvPr id="18437" name="Рисунок 10" descr="logo-grey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88913"/>
            <a:ext cx="172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2636838"/>
            <a:ext cx="77311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3"/>
          <p:cNvSpPr>
            <a:spLocks noChangeArrowheads="1"/>
          </p:cNvSpPr>
          <p:nvPr/>
        </p:nvSpPr>
        <p:spPr bwMode="auto">
          <a:xfrm>
            <a:off x="971550" y="1155700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Разработана, опробована и успешно работает программа сквозной реабилитации наркозависимых.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500" y="1341438"/>
            <a:ext cx="8143875" cy="52308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2812" t="31250" r="32324" b="34722"/>
          <a:stretch>
            <a:fillRect/>
          </a:stretch>
        </p:blipFill>
        <p:spPr bwMode="auto">
          <a:xfrm>
            <a:off x="5572132" y="1643050"/>
            <a:ext cx="3046320" cy="1672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785813" y="1643063"/>
            <a:ext cx="4286250" cy="32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1350" b="1" dirty="0"/>
              <a:t>1 этап </a:t>
            </a:r>
            <a:r>
              <a:rPr lang="ru-RU" sz="1350" dirty="0"/>
              <a:t>- </a:t>
            </a:r>
            <a:r>
              <a:rPr lang="ru-RU" sz="1350" b="1" dirty="0"/>
              <a:t>дезинтоксикация</a:t>
            </a:r>
            <a:r>
              <a:rPr lang="ru-RU" sz="1350" dirty="0"/>
              <a:t> на базе </a:t>
            </a:r>
            <a:r>
              <a:rPr lang="ru-RU" sz="1350" dirty="0" smtClean="0"/>
              <a:t>на медицинских учреждений.</a:t>
            </a:r>
            <a:endParaRPr lang="ru-RU" sz="1350" dirty="0"/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1350" b="1" dirty="0"/>
              <a:t>2 этап -</a:t>
            </a:r>
            <a:r>
              <a:rPr lang="ru-RU" sz="1350" dirty="0"/>
              <a:t> </a:t>
            </a:r>
            <a:r>
              <a:rPr lang="ru-RU" sz="1350" b="1" dirty="0"/>
              <a:t>социально- психологическая реабилитация от 4 до 6 месяцев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ru-RU" sz="1350" dirty="0"/>
              <a:t> ( клинические психологи и равные консультанты и еженедельный осмотр ребят психиатрами- наркологами) используется различные </a:t>
            </a:r>
            <a:r>
              <a:rPr lang="ru-RU" sz="1350" b="1" dirty="0"/>
              <a:t>методы профессионального </a:t>
            </a:r>
            <a:r>
              <a:rPr lang="ru-RU" sz="1350" b="1" dirty="0" err="1"/>
              <a:t>психоконсультирования</a:t>
            </a:r>
            <a:r>
              <a:rPr lang="ru-RU" sz="1350" b="1" dirty="0"/>
              <a:t> </a:t>
            </a:r>
            <a:r>
              <a:rPr lang="ru-RU" sz="1350" dirty="0"/>
              <a:t>и </a:t>
            </a:r>
            <a:r>
              <a:rPr lang="ru-RU" sz="1350" b="1" dirty="0"/>
              <a:t>программа 12 шагов. 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2428875" y="500063"/>
            <a:ext cx="4235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Этапы реабилитации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785813" y="4826000"/>
            <a:ext cx="7500937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1350" b="1" dirty="0"/>
              <a:t>  3 этап </a:t>
            </a:r>
            <a:r>
              <a:rPr lang="ru-RU" sz="1350" dirty="0"/>
              <a:t>- после лечебная программа - </a:t>
            </a:r>
            <a:r>
              <a:rPr lang="ru-RU" sz="1350" b="1" dirty="0"/>
              <a:t>социальная адаптация</a:t>
            </a:r>
            <a:r>
              <a:rPr lang="ru-RU" sz="1350" dirty="0"/>
              <a:t> ( работа с ситуациями      высокого риска, профилактика срыва. ) </a:t>
            </a:r>
            <a:r>
              <a:rPr lang="ru-RU" sz="1350" b="1" dirty="0"/>
              <a:t>Профориентация</a:t>
            </a:r>
            <a:r>
              <a:rPr lang="ru-RU" sz="1350" dirty="0"/>
              <a:t>, помощь в трудоустройстве. </a:t>
            </a:r>
            <a:r>
              <a:rPr lang="ru-RU" sz="1350" b="1" dirty="0"/>
              <a:t>Работа с семьей </a:t>
            </a:r>
            <a:r>
              <a:rPr lang="ru-RU" sz="1350" dirty="0"/>
              <a:t>( еженедельные занятия с семейный психологом) , </a:t>
            </a:r>
            <a:r>
              <a:rPr lang="ru-RU" sz="1350" b="1" dirty="0"/>
              <a:t>консультации юриста </a:t>
            </a:r>
            <a:r>
              <a:rPr lang="ru-RU" sz="1350" dirty="0"/>
              <a:t>по правовым вопросам и </a:t>
            </a:r>
            <a:r>
              <a:rPr lang="ru-RU" sz="1350" b="1" dirty="0"/>
              <a:t>консультации адвоката .</a:t>
            </a:r>
            <a:br>
              <a:rPr lang="ru-RU" sz="1350" b="1" dirty="0"/>
            </a:br>
            <a:endParaRPr lang="ru-RU" sz="135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35058" t="30556" r="30078" b="34722"/>
          <a:stretch>
            <a:fillRect/>
          </a:stretch>
        </p:blipFill>
        <p:spPr bwMode="auto">
          <a:xfrm>
            <a:off x="5000628" y="3071810"/>
            <a:ext cx="3182589" cy="1782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8" name="Рисунок 10" descr="logo-grey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88913"/>
            <a:ext cx="172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288" y="1628775"/>
            <a:ext cx="8358187" cy="4714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571500" y="1785938"/>
            <a:ext cx="45720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 центре </a:t>
            </a:r>
            <a:r>
              <a:rPr lang="ru-RU" b="1" dirty="0"/>
              <a:t>расписана общая программа реабилитации</a:t>
            </a:r>
            <a:r>
              <a:rPr lang="ru-RU" dirty="0"/>
              <a:t>. В дополнение, каждому </a:t>
            </a:r>
            <a:r>
              <a:rPr lang="ru-RU" dirty="0" err="1"/>
              <a:t>реабилитанту</a:t>
            </a:r>
            <a:r>
              <a:rPr lang="ru-RU" dirty="0"/>
              <a:t> составляется </a:t>
            </a:r>
            <a:r>
              <a:rPr lang="ru-RU" b="1" dirty="0"/>
              <a:t>свой индивидуальный план,</a:t>
            </a:r>
            <a:r>
              <a:rPr lang="ru-RU" dirty="0"/>
              <a:t> учитывающий личностные особенности человека. Он может корректироваться в процессе прохождения</a:t>
            </a:r>
          </a:p>
          <a:p>
            <a:pPr>
              <a:lnSpc>
                <a:spcPct val="150000"/>
              </a:lnSpc>
            </a:pPr>
            <a:r>
              <a:rPr lang="ru-RU" dirty="0"/>
              <a:t>Программы.</a:t>
            </a: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857375" y="571500"/>
            <a:ext cx="6746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/>
              <a:t> Программа реабилитации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5367338" y="4357688"/>
            <a:ext cx="37766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/>
              <a:t>групповые занятия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/>
              <a:t>индивидуальные занятия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/>
              <a:t> лекции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/>
              <a:t>тренинги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429132"/>
            <a:ext cx="2968551" cy="1669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6172" t="23611" r="26953" b="21527"/>
          <a:stretch>
            <a:fillRect/>
          </a:stretch>
        </p:blipFill>
        <p:spPr bwMode="auto">
          <a:xfrm>
            <a:off x="5367338" y="1928802"/>
            <a:ext cx="324859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6" name="Рисунок 10" descr="logo-grey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88913"/>
            <a:ext cx="172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500" y="1844675"/>
            <a:ext cx="8358188" cy="48244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071563" y="1643063"/>
            <a:ext cx="45720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sz="2400"/>
          </a:p>
          <a:p>
            <a:pPr>
              <a:lnSpc>
                <a:spcPct val="150000"/>
              </a:lnSpc>
            </a:pPr>
            <a:r>
              <a:rPr lang="ru-RU" sz="2400"/>
              <a:t>Еженедельно проходят </a:t>
            </a:r>
            <a:r>
              <a:rPr lang="ru-RU" sz="2400" b="1"/>
              <a:t>группы для созависимых</a:t>
            </a:r>
            <a:r>
              <a:rPr lang="ru-RU" sz="2400"/>
              <a:t>, которые посещают в среднем около </a:t>
            </a:r>
            <a:r>
              <a:rPr lang="ru-RU" sz="2400" b="1"/>
              <a:t>40-50 человек в неделю</a:t>
            </a:r>
            <a:r>
              <a:rPr lang="ru-RU" sz="2400"/>
              <a:t>.</a:t>
            </a:r>
            <a:br>
              <a:rPr lang="ru-RU" sz="2400"/>
            </a:br>
            <a:endParaRPr lang="ru-RU" sz="2400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714625" y="571500"/>
            <a:ext cx="3355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Работа с семьей</a:t>
            </a:r>
          </a:p>
        </p:txBody>
      </p:sp>
      <p:pic>
        <p:nvPicPr>
          <p:cNvPr id="23557" name="Рисунок 10" descr="logo-grey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172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844675"/>
            <a:ext cx="305752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750" y="1557338"/>
            <a:ext cx="7858125" cy="4643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785813" y="1785938"/>
            <a:ext cx="4572000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/>
              <a:t>Чемпионы области по футболу </a:t>
            </a:r>
            <a:r>
              <a:rPr lang="ru-RU" sz="2000"/>
              <a:t>на приз ФСКН Свердловской области 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1857375" y="571500"/>
            <a:ext cx="6746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/>
              <a:t>Большое внимание спорту</a:t>
            </a:r>
          </a:p>
        </p:txBody>
      </p:sp>
      <p:pic>
        <p:nvPicPr>
          <p:cNvPr id="8" name="Рисунок 7" descr="_DSC02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143380"/>
            <a:ext cx="2788696" cy="1866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_DSC0196.JPG"/>
          <p:cNvPicPr>
            <a:picLocks noChangeAspect="1"/>
          </p:cNvPicPr>
          <p:nvPr/>
        </p:nvPicPr>
        <p:blipFill>
          <a:blip r:embed="rId4" cstate="print"/>
          <a:srcRect l="5357"/>
          <a:stretch>
            <a:fillRect/>
          </a:stretch>
        </p:blipFill>
        <p:spPr>
          <a:xfrm>
            <a:off x="1571604" y="3000372"/>
            <a:ext cx="3929090" cy="2779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6172" t="23611" r="26953" b="21527"/>
          <a:stretch>
            <a:fillRect/>
          </a:stretch>
        </p:blipFill>
        <p:spPr bwMode="auto">
          <a:xfrm>
            <a:off x="5357818" y="2000240"/>
            <a:ext cx="2821349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Рисунок 10" descr="logo-grey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88913"/>
            <a:ext cx="172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-142875" y="357188"/>
            <a:ext cx="9286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/>
              <a:t>Центр доступен для проверяющих и контролирующих организаций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75" y="2000250"/>
            <a:ext cx="7358063" cy="3694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endParaRPr lang="ru-RU" dirty="0"/>
          </a:p>
          <a:p>
            <a:pPr>
              <a:lnSpc>
                <a:spcPct val="150000"/>
              </a:lnSpc>
              <a:defRPr/>
            </a:pPr>
            <a:r>
              <a:rPr lang="ru-RU" dirty="0"/>
              <a:t>      Проходили проверки:</a:t>
            </a:r>
            <a:endParaRPr lang="ru-RU" b="1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Прокуратуры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b="1" dirty="0" err="1"/>
              <a:t>Роспотребнадзора</a:t>
            </a:r>
            <a:endParaRPr lang="ru-RU" b="1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Инспекции государственного пожарного надзора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dirty="0"/>
              <a:t>Постоянно в центре бывают и знакомятся с его деятельностью </a:t>
            </a:r>
            <a:r>
              <a:rPr lang="ru-RU" b="1" dirty="0"/>
              <a:t>сотрудники различных </a:t>
            </a:r>
            <a:r>
              <a:rPr lang="ru-RU" b="1" dirty="0" err="1"/>
              <a:t>гос.органов</a:t>
            </a:r>
            <a:r>
              <a:rPr lang="ru-RU" b="1" dirty="0"/>
              <a:t> </a:t>
            </a:r>
            <a:r>
              <a:rPr lang="ru-RU" dirty="0"/>
              <a:t>(ФСКН, МВД, ГУФСИН, представители Правительства Свердловской области)</a:t>
            </a:r>
            <a:br>
              <a:rPr lang="ru-RU" dirty="0"/>
            </a:br>
            <a:endParaRPr lang="ru-RU" dirty="0"/>
          </a:p>
        </p:txBody>
      </p:sp>
      <p:pic>
        <p:nvPicPr>
          <p:cNvPr id="25604" name="Рисунок 10" descr="logo-grey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172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164</Template>
  <TotalTime>3951</TotalTime>
  <Words>520</Words>
  <Application>Microsoft Office PowerPoint</Application>
  <PresentationFormat>Экран (4:3)</PresentationFormat>
  <Paragraphs>95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164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Федеральное государственное бюджетное образовательное учреждение  высшего профессионального образования  «Уральская государственная архитектурно-художественная академия» (ФГБОУ ВПО «УралГАХА») Институт  урбанистики кафедра прикладной информатики</dc:title>
  <dc:creator>ivanov</dc:creator>
  <cp:lastModifiedBy>User</cp:lastModifiedBy>
  <cp:revision>166</cp:revision>
  <dcterms:created xsi:type="dcterms:W3CDTF">2015-02-09T13:19:36Z</dcterms:created>
  <dcterms:modified xsi:type="dcterms:W3CDTF">2018-01-23T04:56:21Z</dcterms:modified>
</cp:coreProperties>
</file>