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69" r:id="rId4"/>
    <p:sldId id="257" r:id="rId5"/>
    <p:sldId id="267" r:id="rId6"/>
    <p:sldId id="266" r:id="rId7"/>
    <p:sldId id="259" r:id="rId8"/>
    <p:sldId id="258" r:id="rId9"/>
    <p:sldId id="262" r:id="rId10"/>
    <p:sldId id="263" r:id="rId11"/>
    <p:sldId id="264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D8D8"/>
    <a:srgbClr val="057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02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965355-F7E7-480E-988C-87F92ACBDCF4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428CA1-AFF3-4E8F-85A7-8F7EC8D2FC81}">
      <dgm:prSet phldrT="[Текст]" custT="1"/>
      <dgm:spPr/>
      <dgm:t>
        <a:bodyPr/>
        <a:lstStyle/>
        <a:p>
          <a:r>
            <a:rPr lang="ru-RU" sz="2000" dirty="0" smtClean="0"/>
            <a:t>Помогает людям разрешать различные спорные и конфликтные ситуации</a:t>
          </a:r>
          <a:endParaRPr lang="ru-RU" sz="2000" dirty="0"/>
        </a:p>
      </dgm:t>
    </dgm:pt>
    <dgm:pt modelId="{D71C2ED3-8DD3-4AE6-889B-82FC017B38C2}" type="parTrans" cxnId="{5B3A489A-4D3B-433B-AAEF-D6E01D61A5BD}">
      <dgm:prSet/>
      <dgm:spPr/>
      <dgm:t>
        <a:bodyPr/>
        <a:lstStyle/>
        <a:p>
          <a:endParaRPr lang="ru-RU"/>
        </a:p>
      </dgm:t>
    </dgm:pt>
    <dgm:pt modelId="{7C46C99F-6A74-4468-9449-438B66C7014A}" type="sibTrans" cxnId="{5B3A489A-4D3B-433B-AAEF-D6E01D61A5BD}">
      <dgm:prSet/>
      <dgm:spPr/>
      <dgm:t>
        <a:bodyPr/>
        <a:lstStyle/>
        <a:p>
          <a:endParaRPr lang="ru-RU"/>
        </a:p>
      </dgm:t>
    </dgm:pt>
    <dgm:pt modelId="{7DB41D2F-9A7C-4314-93FA-7A41B20EA6E5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4AF00C1D-D2D1-4272-AC26-951484F09D18}" type="parTrans" cxnId="{CF8399AB-E543-4E1E-A000-4F3907AE5E3A}">
      <dgm:prSet/>
      <dgm:spPr/>
      <dgm:t>
        <a:bodyPr/>
        <a:lstStyle/>
        <a:p>
          <a:endParaRPr lang="ru-RU"/>
        </a:p>
      </dgm:t>
    </dgm:pt>
    <dgm:pt modelId="{526D37DF-566F-4749-8085-E454BEB422E7}" type="sibTrans" cxnId="{CF8399AB-E543-4E1E-A000-4F3907AE5E3A}">
      <dgm:prSet/>
      <dgm:spPr/>
      <dgm:t>
        <a:bodyPr/>
        <a:lstStyle/>
        <a:p>
          <a:endParaRPr lang="ru-RU"/>
        </a:p>
      </dgm:t>
    </dgm:pt>
    <dgm:pt modelId="{1A24C947-B9DA-4881-BDFB-492D69D715D6}">
      <dgm:prSet phldrT="[Текст]" custT="1"/>
      <dgm:spPr/>
      <dgm:t>
        <a:bodyPr/>
        <a:lstStyle/>
        <a:p>
          <a:r>
            <a:rPr lang="ru-RU" sz="2000" dirty="0" smtClean="0"/>
            <a:t>Помогает сохранить отношения , несмотря на разногласия</a:t>
          </a:r>
          <a:endParaRPr lang="ru-RU" sz="2000" dirty="0"/>
        </a:p>
      </dgm:t>
    </dgm:pt>
    <dgm:pt modelId="{990C2F0D-9BD9-4087-8D48-F0A87D53F6C7}" type="parTrans" cxnId="{CCCADC20-112B-4305-947F-11782434AA26}">
      <dgm:prSet/>
      <dgm:spPr/>
      <dgm:t>
        <a:bodyPr/>
        <a:lstStyle/>
        <a:p>
          <a:endParaRPr lang="ru-RU"/>
        </a:p>
      </dgm:t>
    </dgm:pt>
    <dgm:pt modelId="{0BA4951D-AC13-4A4E-A0AF-BF45E421A5DA}" type="sibTrans" cxnId="{CCCADC20-112B-4305-947F-11782434AA26}">
      <dgm:prSet/>
      <dgm:spPr/>
      <dgm:t>
        <a:bodyPr/>
        <a:lstStyle/>
        <a:p>
          <a:endParaRPr lang="ru-RU"/>
        </a:p>
      </dgm:t>
    </dgm:pt>
    <dgm:pt modelId="{CE72A3CA-0EA8-4E80-BC3F-E10C6DB0B170}">
      <dgm:prSet phldrT="[Текст]"/>
      <dgm:spPr/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3131E6A6-0C5D-4489-85A8-EBA492083AB4}" type="parTrans" cxnId="{ED2B3C06-4F70-4F03-A52B-0F6D08AB48C6}">
      <dgm:prSet/>
      <dgm:spPr/>
      <dgm:t>
        <a:bodyPr/>
        <a:lstStyle/>
        <a:p>
          <a:endParaRPr lang="ru-RU"/>
        </a:p>
      </dgm:t>
    </dgm:pt>
    <dgm:pt modelId="{C20350F1-6063-4DF4-97A4-7A360BAA9591}" type="sibTrans" cxnId="{ED2B3C06-4F70-4F03-A52B-0F6D08AB48C6}">
      <dgm:prSet/>
      <dgm:spPr/>
      <dgm:t>
        <a:bodyPr/>
        <a:lstStyle/>
        <a:p>
          <a:endParaRPr lang="ru-RU"/>
        </a:p>
      </dgm:t>
    </dgm:pt>
    <dgm:pt modelId="{FDF8EAB4-D49C-4DBD-8AC4-C56323B36D94}">
      <dgm:prSet phldrT="[Текст]"/>
      <dgm:spPr/>
      <dgm:t>
        <a:bodyPr/>
        <a:lstStyle/>
        <a:p>
          <a:r>
            <a:rPr lang="ru-RU" dirty="0" smtClean="0"/>
            <a:t>Учит, как в будущем избежать опасных ситуаций</a:t>
          </a:r>
          <a:endParaRPr lang="ru-RU" dirty="0"/>
        </a:p>
      </dgm:t>
    </dgm:pt>
    <dgm:pt modelId="{45B33B0A-646E-4B10-94E1-1EF2BC4CF339}" type="parTrans" cxnId="{CF4367AD-9716-406B-B8D2-90C9B22F69AD}">
      <dgm:prSet/>
      <dgm:spPr/>
      <dgm:t>
        <a:bodyPr/>
        <a:lstStyle/>
        <a:p>
          <a:endParaRPr lang="ru-RU"/>
        </a:p>
      </dgm:t>
    </dgm:pt>
    <dgm:pt modelId="{4E36FB7F-B1D9-44AC-B9E3-77DA46132073}" type="sibTrans" cxnId="{CF4367AD-9716-406B-B8D2-90C9B22F69AD}">
      <dgm:prSet/>
      <dgm:spPr/>
      <dgm:t>
        <a:bodyPr/>
        <a:lstStyle/>
        <a:p>
          <a:endParaRPr lang="ru-RU"/>
        </a:p>
      </dgm:t>
    </dgm:pt>
    <dgm:pt modelId="{8EC8C835-DA67-49D7-8FB5-BE77745E3DCC}">
      <dgm:prSet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F1DAED4C-B173-4B0E-BE20-099F9B1AE897}" type="parTrans" cxnId="{677D82E7-4629-4FAC-9A99-E46F9D759771}">
      <dgm:prSet/>
      <dgm:spPr/>
      <dgm:t>
        <a:bodyPr/>
        <a:lstStyle/>
        <a:p>
          <a:endParaRPr lang="ru-RU"/>
        </a:p>
      </dgm:t>
    </dgm:pt>
    <dgm:pt modelId="{4C7F6295-E5EF-4287-8EB4-9DEA5734489E}" type="sibTrans" cxnId="{677D82E7-4629-4FAC-9A99-E46F9D759771}">
      <dgm:prSet/>
      <dgm:spPr/>
      <dgm:t>
        <a:bodyPr/>
        <a:lstStyle/>
        <a:p>
          <a:endParaRPr lang="ru-RU"/>
        </a:p>
      </dgm:t>
    </dgm:pt>
    <dgm:pt modelId="{0CF7B1AC-6849-4218-95B9-8250CA34521F}">
      <dgm:prSet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7B014088-C85F-416D-9EC1-0C773B849247}" type="parTrans" cxnId="{E53572A4-9160-49A1-9F3B-1B5CF8900033}">
      <dgm:prSet/>
      <dgm:spPr/>
      <dgm:t>
        <a:bodyPr/>
        <a:lstStyle/>
        <a:p>
          <a:endParaRPr lang="ru-RU"/>
        </a:p>
      </dgm:t>
    </dgm:pt>
    <dgm:pt modelId="{C7CEC5C3-BF03-4249-801F-831A747F61F5}" type="sibTrans" cxnId="{E53572A4-9160-49A1-9F3B-1B5CF8900033}">
      <dgm:prSet/>
      <dgm:spPr/>
      <dgm:t>
        <a:bodyPr/>
        <a:lstStyle/>
        <a:p>
          <a:endParaRPr lang="ru-RU"/>
        </a:p>
      </dgm:t>
    </dgm:pt>
    <dgm:pt modelId="{85E5FB6C-89F2-448A-9D41-D90E4430D676}">
      <dgm:prSet custT="1"/>
      <dgm:spPr/>
      <dgm:t>
        <a:bodyPr/>
        <a:lstStyle/>
        <a:p>
          <a:r>
            <a:rPr lang="ru-RU" sz="2000" dirty="0" smtClean="0"/>
            <a:t>Ориентирует не на поиск виновного, а на поиск выхода из неприятной для всех ситуации</a:t>
          </a:r>
          <a:endParaRPr lang="ru-RU" sz="2000" dirty="0"/>
        </a:p>
      </dgm:t>
    </dgm:pt>
    <dgm:pt modelId="{DFBF6EB3-095B-472D-B9CA-8AEF5410B959}" type="parTrans" cxnId="{B605BAFD-936A-43FC-8337-DEEBACA6F760}">
      <dgm:prSet/>
      <dgm:spPr/>
      <dgm:t>
        <a:bodyPr/>
        <a:lstStyle/>
        <a:p>
          <a:endParaRPr lang="ru-RU"/>
        </a:p>
      </dgm:t>
    </dgm:pt>
    <dgm:pt modelId="{58086DE9-1357-4FEC-8DCA-1600551E69B6}" type="sibTrans" cxnId="{B605BAFD-936A-43FC-8337-DEEBACA6F760}">
      <dgm:prSet/>
      <dgm:spPr/>
      <dgm:t>
        <a:bodyPr/>
        <a:lstStyle/>
        <a:p>
          <a:endParaRPr lang="ru-RU"/>
        </a:p>
      </dgm:t>
    </dgm:pt>
    <dgm:pt modelId="{F1BC96A1-2CF4-4085-AD83-24819847AF02}">
      <dgm:prSet/>
      <dgm:spPr/>
      <dgm:t>
        <a:bodyPr/>
        <a:lstStyle/>
        <a:p>
          <a:r>
            <a:rPr lang="ru-RU" dirty="0" smtClean="0"/>
            <a:t>Нацеливает на создание взаимоприемлемого будущего</a:t>
          </a:r>
          <a:endParaRPr lang="ru-RU" dirty="0"/>
        </a:p>
      </dgm:t>
    </dgm:pt>
    <dgm:pt modelId="{9FF9AE94-B30E-4780-8A46-47175CD44967}" type="parTrans" cxnId="{56B68C1A-DD5C-41BB-B668-47DFC7714330}">
      <dgm:prSet/>
      <dgm:spPr/>
      <dgm:t>
        <a:bodyPr/>
        <a:lstStyle/>
        <a:p>
          <a:endParaRPr lang="ru-RU"/>
        </a:p>
      </dgm:t>
    </dgm:pt>
    <dgm:pt modelId="{15DBD5FC-EA44-4C33-915E-080D8F37113E}" type="sibTrans" cxnId="{56B68C1A-DD5C-41BB-B668-47DFC7714330}">
      <dgm:prSet/>
      <dgm:spPr/>
      <dgm:t>
        <a:bodyPr/>
        <a:lstStyle/>
        <a:p>
          <a:endParaRPr lang="ru-RU"/>
        </a:p>
      </dgm:t>
    </dgm:pt>
    <dgm:pt modelId="{0EAA3C50-8AAC-47DC-857A-ED89DCA76031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44637194-C25D-446F-8877-CD9E1A2DBF5B}" type="sibTrans" cxnId="{81C409CA-303A-4FB3-A65C-A525D7DFD224}">
      <dgm:prSet/>
      <dgm:spPr/>
      <dgm:t>
        <a:bodyPr/>
        <a:lstStyle/>
        <a:p>
          <a:endParaRPr lang="ru-RU"/>
        </a:p>
      </dgm:t>
    </dgm:pt>
    <dgm:pt modelId="{77934544-FA87-4F39-901A-256679471025}" type="parTrans" cxnId="{81C409CA-303A-4FB3-A65C-A525D7DFD224}">
      <dgm:prSet/>
      <dgm:spPr/>
      <dgm:t>
        <a:bodyPr/>
        <a:lstStyle/>
        <a:p>
          <a:endParaRPr lang="ru-RU"/>
        </a:p>
      </dgm:t>
    </dgm:pt>
    <dgm:pt modelId="{2A091CAA-1762-4D44-9063-D3BB78DABFA8}" type="pres">
      <dgm:prSet presAssocID="{B7965355-F7E7-480E-988C-87F92ACBDCF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DEA80E-FB9E-49CE-939C-A9E1D37790B8}" type="pres">
      <dgm:prSet presAssocID="{0EAA3C50-8AAC-47DC-857A-ED89DCA76031}" presName="composite" presStyleCnt="0"/>
      <dgm:spPr/>
    </dgm:pt>
    <dgm:pt modelId="{FF4DE384-2575-4144-9628-EC6274845B13}" type="pres">
      <dgm:prSet presAssocID="{0EAA3C50-8AAC-47DC-857A-ED89DCA76031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2D15F8-326F-4981-BCF3-060F97969022}" type="pres">
      <dgm:prSet presAssocID="{0EAA3C50-8AAC-47DC-857A-ED89DCA76031}" presName="descendantText" presStyleLbl="alignAcc1" presStyleIdx="0" presStyleCnt="5" custLinFactNeighborX="0" custLinFactNeighborY="89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0E6D73-9A67-44C2-9927-8F76B06710BC}" type="pres">
      <dgm:prSet presAssocID="{44637194-C25D-446F-8877-CD9E1A2DBF5B}" presName="sp" presStyleCnt="0"/>
      <dgm:spPr/>
    </dgm:pt>
    <dgm:pt modelId="{7D259EF5-5F51-43AC-9336-ED70CB1296EC}" type="pres">
      <dgm:prSet presAssocID="{7DB41D2F-9A7C-4314-93FA-7A41B20EA6E5}" presName="composite" presStyleCnt="0"/>
      <dgm:spPr/>
    </dgm:pt>
    <dgm:pt modelId="{F7B304AD-9C2F-48C0-A1D3-F3D64E43C333}" type="pres">
      <dgm:prSet presAssocID="{7DB41D2F-9A7C-4314-93FA-7A41B20EA6E5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664024-912D-4498-864B-5C2951497F06}" type="pres">
      <dgm:prSet presAssocID="{7DB41D2F-9A7C-4314-93FA-7A41B20EA6E5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C7D65E-524F-4670-9803-F3097614A5B2}" type="pres">
      <dgm:prSet presAssocID="{526D37DF-566F-4749-8085-E454BEB422E7}" presName="sp" presStyleCnt="0"/>
      <dgm:spPr/>
    </dgm:pt>
    <dgm:pt modelId="{3E8B6237-D705-48AF-A840-8E21A1B1912D}" type="pres">
      <dgm:prSet presAssocID="{8EC8C835-DA67-49D7-8FB5-BE77745E3DCC}" presName="composite" presStyleCnt="0"/>
      <dgm:spPr/>
    </dgm:pt>
    <dgm:pt modelId="{194FD2E2-9C41-4992-99BA-7E214B22940E}" type="pres">
      <dgm:prSet presAssocID="{8EC8C835-DA67-49D7-8FB5-BE77745E3DCC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A7A73B-D81C-4C77-A483-F9B2226DB80F}" type="pres">
      <dgm:prSet presAssocID="{8EC8C835-DA67-49D7-8FB5-BE77745E3DCC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7210F4-4C15-4352-A287-A557C932E176}" type="pres">
      <dgm:prSet presAssocID="{4C7F6295-E5EF-4287-8EB4-9DEA5734489E}" presName="sp" presStyleCnt="0"/>
      <dgm:spPr/>
    </dgm:pt>
    <dgm:pt modelId="{931F7811-5D0C-410C-8526-CFAE2AA414F3}" type="pres">
      <dgm:prSet presAssocID="{0CF7B1AC-6849-4218-95B9-8250CA34521F}" presName="composite" presStyleCnt="0"/>
      <dgm:spPr/>
    </dgm:pt>
    <dgm:pt modelId="{B76A11B0-68E0-429A-8FA4-2E74AA8750ED}" type="pres">
      <dgm:prSet presAssocID="{0CF7B1AC-6849-4218-95B9-8250CA34521F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ACB829-5343-4C76-9162-19BE8CD29468}" type="pres">
      <dgm:prSet presAssocID="{0CF7B1AC-6849-4218-95B9-8250CA34521F}" presName="descendantText" presStyleLbl="alignAcc1" presStyleIdx="3" presStyleCnt="5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711907-58D3-4876-B4FE-468170A9C3CC}" type="pres">
      <dgm:prSet presAssocID="{C7CEC5C3-BF03-4249-801F-831A747F61F5}" presName="sp" presStyleCnt="0"/>
      <dgm:spPr/>
    </dgm:pt>
    <dgm:pt modelId="{37ED946F-0E88-4575-914D-98AB76E1BA69}" type="pres">
      <dgm:prSet presAssocID="{CE72A3CA-0EA8-4E80-BC3F-E10C6DB0B170}" presName="composite" presStyleCnt="0"/>
      <dgm:spPr/>
    </dgm:pt>
    <dgm:pt modelId="{DFAFE69A-D910-412A-8A2F-30B3338EBAB1}" type="pres">
      <dgm:prSet presAssocID="{CE72A3CA-0EA8-4E80-BC3F-E10C6DB0B170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E698DF-B151-4E13-981F-660561F6224E}" type="pres">
      <dgm:prSet presAssocID="{CE72A3CA-0EA8-4E80-BC3F-E10C6DB0B170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C0622B-CD93-486C-801F-3CE7DF6A6486}" type="presOf" srcId="{F1BC96A1-2CF4-4085-AD83-24819847AF02}" destId="{4DACB829-5343-4C76-9162-19BE8CD29468}" srcOrd="0" destOrd="0" presId="urn:microsoft.com/office/officeart/2005/8/layout/chevron2"/>
    <dgm:cxn modelId="{56B68C1A-DD5C-41BB-B668-47DFC7714330}" srcId="{0CF7B1AC-6849-4218-95B9-8250CA34521F}" destId="{F1BC96A1-2CF4-4085-AD83-24819847AF02}" srcOrd="0" destOrd="0" parTransId="{9FF9AE94-B30E-4780-8A46-47175CD44967}" sibTransId="{15DBD5FC-EA44-4C33-915E-080D8F37113E}"/>
    <dgm:cxn modelId="{7D031FC7-A187-4516-897E-3FF7F95A5F9C}" type="presOf" srcId="{0EAA3C50-8AAC-47DC-857A-ED89DCA76031}" destId="{FF4DE384-2575-4144-9628-EC6274845B13}" srcOrd="0" destOrd="0" presId="urn:microsoft.com/office/officeart/2005/8/layout/chevron2"/>
    <dgm:cxn modelId="{80552479-241C-46B8-B66A-BFE8A38244E7}" type="presOf" srcId="{B7965355-F7E7-480E-988C-87F92ACBDCF4}" destId="{2A091CAA-1762-4D44-9063-D3BB78DABFA8}" srcOrd="0" destOrd="0" presId="urn:microsoft.com/office/officeart/2005/8/layout/chevron2"/>
    <dgm:cxn modelId="{ED2B3C06-4F70-4F03-A52B-0F6D08AB48C6}" srcId="{B7965355-F7E7-480E-988C-87F92ACBDCF4}" destId="{CE72A3CA-0EA8-4E80-BC3F-E10C6DB0B170}" srcOrd="4" destOrd="0" parTransId="{3131E6A6-0C5D-4489-85A8-EBA492083AB4}" sibTransId="{C20350F1-6063-4DF4-97A4-7A360BAA9591}"/>
    <dgm:cxn modelId="{CCCADC20-112B-4305-947F-11782434AA26}" srcId="{7DB41D2F-9A7C-4314-93FA-7A41B20EA6E5}" destId="{1A24C947-B9DA-4881-BDFB-492D69D715D6}" srcOrd="0" destOrd="0" parTransId="{990C2F0D-9BD9-4087-8D48-F0A87D53F6C7}" sibTransId="{0BA4951D-AC13-4A4E-A0AF-BF45E421A5DA}"/>
    <dgm:cxn modelId="{74CCD2CC-FC4A-494E-A377-2BB11D351143}" type="presOf" srcId="{85E5FB6C-89F2-448A-9D41-D90E4430D676}" destId="{53A7A73B-D81C-4C77-A483-F9B2226DB80F}" srcOrd="0" destOrd="0" presId="urn:microsoft.com/office/officeart/2005/8/layout/chevron2"/>
    <dgm:cxn modelId="{85A64F67-0E39-40F6-9752-A2E16224E61C}" type="presOf" srcId="{0CF7B1AC-6849-4218-95B9-8250CA34521F}" destId="{B76A11B0-68E0-429A-8FA4-2E74AA8750ED}" srcOrd="0" destOrd="0" presId="urn:microsoft.com/office/officeart/2005/8/layout/chevron2"/>
    <dgm:cxn modelId="{1F8B6DBA-EC48-4B04-99F3-17D1A94A0464}" type="presOf" srcId="{CE72A3CA-0EA8-4E80-BC3F-E10C6DB0B170}" destId="{DFAFE69A-D910-412A-8A2F-30B3338EBAB1}" srcOrd="0" destOrd="0" presId="urn:microsoft.com/office/officeart/2005/8/layout/chevron2"/>
    <dgm:cxn modelId="{983ADD9D-584B-4A88-AA49-0AE3DFD737AF}" type="presOf" srcId="{FDF8EAB4-D49C-4DBD-8AC4-C56323B36D94}" destId="{ACE698DF-B151-4E13-981F-660561F6224E}" srcOrd="0" destOrd="0" presId="urn:microsoft.com/office/officeart/2005/8/layout/chevron2"/>
    <dgm:cxn modelId="{C5EE71B7-54E0-4DE8-AE3A-502803141F1D}" type="presOf" srcId="{8EC8C835-DA67-49D7-8FB5-BE77745E3DCC}" destId="{194FD2E2-9C41-4992-99BA-7E214B22940E}" srcOrd="0" destOrd="0" presId="urn:microsoft.com/office/officeart/2005/8/layout/chevron2"/>
    <dgm:cxn modelId="{81C409CA-303A-4FB3-A65C-A525D7DFD224}" srcId="{B7965355-F7E7-480E-988C-87F92ACBDCF4}" destId="{0EAA3C50-8AAC-47DC-857A-ED89DCA76031}" srcOrd="0" destOrd="0" parTransId="{77934544-FA87-4F39-901A-256679471025}" sibTransId="{44637194-C25D-446F-8877-CD9E1A2DBF5B}"/>
    <dgm:cxn modelId="{CF8399AB-E543-4E1E-A000-4F3907AE5E3A}" srcId="{B7965355-F7E7-480E-988C-87F92ACBDCF4}" destId="{7DB41D2F-9A7C-4314-93FA-7A41B20EA6E5}" srcOrd="1" destOrd="0" parTransId="{4AF00C1D-D2D1-4272-AC26-951484F09D18}" sibTransId="{526D37DF-566F-4749-8085-E454BEB422E7}"/>
    <dgm:cxn modelId="{91DA7042-E580-4515-9BD5-1E938C90F1DB}" type="presOf" srcId="{1A24C947-B9DA-4881-BDFB-492D69D715D6}" destId="{3D664024-912D-4498-864B-5C2951497F06}" srcOrd="0" destOrd="0" presId="urn:microsoft.com/office/officeart/2005/8/layout/chevron2"/>
    <dgm:cxn modelId="{05A88154-7061-4A62-8238-97075F351834}" type="presOf" srcId="{7DB41D2F-9A7C-4314-93FA-7A41B20EA6E5}" destId="{F7B304AD-9C2F-48C0-A1D3-F3D64E43C333}" srcOrd="0" destOrd="0" presId="urn:microsoft.com/office/officeart/2005/8/layout/chevron2"/>
    <dgm:cxn modelId="{5B3A489A-4D3B-433B-AAEF-D6E01D61A5BD}" srcId="{0EAA3C50-8AAC-47DC-857A-ED89DCA76031}" destId="{F8428CA1-AFF3-4E8F-85A7-8F7EC8D2FC81}" srcOrd="0" destOrd="0" parTransId="{D71C2ED3-8DD3-4AE6-889B-82FC017B38C2}" sibTransId="{7C46C99F-6A74-4468-9449-438B66C7014A}"/>
    <dgm:cxn modelId="{677D82E7-4629-4FAC-9A99-E46F9D759771}" srcId="{B7965355-F7E7-480E-988C-87F92ACBDCF4}" destId="{8EC8C835-DA67-49D7-8FB5-BE77745E3DCC}" srcOrd="2" destOrd="0" parTransId="{F1DAED4C-B173-4B0E-BE20-099F9B1AE897}" sibTransId="{4C7F6295-E5EF-4287-8EB4-9DEA5734489E}"/>
    <dgm:cxn modelId="{B605BAFD-936A-43FC-8337-DEEBACA6F760}" srcId="{8EC8C835-DA67-49D7-8FB5-BE77745E3DCC}" destId="{85E5FB6C-89F2-448A-9D41-D90E4430D676}" srcOrd="0" destOrd="0" parTransId="{DFBF6EB3-095B-472D-B9CA-8AEF5410B959}" sibTransId="{58086DE9-1357-4FEC-8DCA-1600551E69B6}"/>
    <dgm:cxn modelId="{E53572A4-9160-49A1-9F3B-1B5CF8900033}" srcId="{B7965355-F7E7-480E-988C-87F92ACBDCF4}" destId="{0CF7B1AC-6849-4218-95B9-8250CA34521F}" srcOrd="3" destOrd="0" parTransId="{7B014088-C85F-416D-9EC1-0C773B849247}" sibTransId="{C7CEC5C3-BF03-4249-801F-831A747F61F5}"/>
    <dgm:cxn modelId="{95B04640-8821-4B39-A285-E78367600311}" type="presOf" srcId="{F8428CA1-AFF3-4E8F-85A7-8F7EC8D2FC81}" destId="{642D15F8-326F-4981-BCF3-060F97969022}" srcOrd="0" destOrd="0" presId="urn:microsoft.com/office/officeart/2005/8/layout/chevron2"/>
    <dgm:cxn modelId="{CF4367AD-9716-406B-B8D2-90C9B22F69AD}" srcId="{CE72A3CA-0EA8-4E80-BC3F-E10C6DB0B170}" destId="{FDF8EAB4-D49C-4DBD-8AC4-C56323B36D94}" srcOrd="0" destOrd="0" parTransId="{45B33B0A-646E-4B10-94E1-1EF2BC4CF339}" sibTransId="{4E36FB7F-B1D9-44AC-B9E3-77DA46132073}"/>
    <dgm:cxn modelId="{293C3D5A-FEFD-421F-926F-3D4DB8D3F3C5}" type="presParOf" srcId="{2A091CAA-1762-4D44-9063-D3BB78DABFA8}" destId="{08DEA80E-FB9E-49CE-939C-A9E1D37790B8}" srcOrd="0" destOrd="0" presId="urn:microsoft.com/office/officeart/2005/8/layout/chevron2"/>
    <dgm:cxn modelId="{97DB8197-7075-4F45-ABDA-1082BCEAB512}" type="presParOf" srcId="{08DEA80E-FB9E-49CE-939C-A9E1D37790B8}" destId="{FF4DE384-2575-4144-9628-EC6274845B13}" srcOrd="0" destOrd="0" presId="urn:microsoft.com/office/officeart/2005/8/layout/chevron2"/>
    <dgm:cxn modelId="{715F60E2-78FE-4E63-AB7E-06259E7C9936}" type="presParOf" srcId="{08DEA80E-FB9E-49CE-939C-A9E1D37790B8}" destId="{642D15F8-326F-4981-BCF3-060F97969022}" srcOrd="1" destOrd="0" presId="urn:microsoft.com/office/officeart/2005/8/layout/chevron2"/>
    <dgm:cxn modelId="{9C20F554-E12E-4614-9CF8-B5A45AA208E7}" type="presParOf" srcId="{2A091CAA-1762-4D44-9063-D3BB78DABFA8}" destId="{990E6D73-9A67-44C2-9927-8F76B06710BC}" srcOrd="1" destOrd="0" presId="urn:microsoft.com/office/officeart/2005/8/layout/chevron2"/>
    <dgm:cxn modelId="{AEF5FEF4-24BD-486B-BE42-841308A6F026}" type="presParOf" srcId="{2A091CAA-1762-4D44-9063-D3BB78DABFA8}" destId="{7D259EF5-5F51-43AC-9336-ED70CB1296EC}" srcOrd="2" destOrd="0" presId="urn:microsoft.com/office/officeart/2005/8/layout/chevron2"/>
    <dgm:cxn modelId="{5AF4D36C-264A-4233-B489-FFFAA3A15B85}" type="presParOf" srcId="{7D259EF5-5F51-43AC-9336-ED70CB1296EC}" destId="{F7B304AD-9C2F-48C0-A1D3-F3D64E43C333}" srcOrd="0" destOrd="0" presId="urn:microsoft.com/office/officeart/2005/8/layout/chevron2"/>
    <dgm:cxn modelId="{45EACE77-E77D-4AC3-8AD9-632619F5F6B3}" type="presParOf" srcId="{7D259EF5-5F51-43AC-9336-ED70CB1296EC}" destId="{3D664024-912D-4498-864B-5C2951497F06}" srcOrd="1" destOrd="0" presId="urn:microsoft.com/office/officeart/2005/8/layout/chevron2"/>
    <dgm:cxn modelId="{2C5DB63F-3CCE-4A8A-93DE-849B0AE7501B}" type="presParOf" srcId="{2A091CAA-1762-4D44-9063-D3BB78DABFA8}" destId="{78C7D65E-524F-4670-9803-F3097614A5B2}" srcOrd="3" destOrd="0" presId="urn:microsoft.com/office/officeart/2005/8/layout/chevron2"/>
    <dgm:cxn modelId="{53C28F1C-1DD2-4FCC-86E4-57C78B027D0F}" type="presParOf" srcId="{2A091CAA-1762-4D44-9063-D3BB78DABFA8}" destId="{3E8B6237-D705-48AF-A840-8E21A1B1912D}" srcOrd="4" destOrd="0" presId="urn:microsoft.com/office/officeart/2005/8/layout/chevron2"/>
    <dgm:cxn modelId="{991579AA-8A48-4B46-A1F3-EEC4A4E0438F}" type="presParOf" srcId="{3E8B6237-D705-48AF-A840-8E21A1B1912D}" destId="{194FD2E2-9C41-4992-99BA-7E214B22940E}" srcOrd="0" destOrd="0" presId="urn:microsoft.com/office/officeart/2005/8/layout/chevron2"/>
    <dgm:cxn modelId="{93630D0D-D204-4198-9908-00E657678BD8}" type="presParOf" srcId="{3E8B6237-D705-48AF-A840-8E21A1B1912D}" destId="{53A7A73B-D81C-4C77-A483-F9B2226DB80F}" srcOrd="1" destOrd="0" presId="urn:microsoft.com/office/officeart/2005/8/layout/chevron2"/>
    <dgm:cxn modelId="{10CB403D-D960-49DD-915C-A9F54F7BC6D8}" type="presParOf" srcId="{2A091CAA-1762-4D44-9063-D3BB78DABFA8}" destId="{EC7210F4-4C15-4352-A287-A557C932E176}" srcOrd="5" destOrd="0" presId="urn:microsoft.com/office/officeart/2005/8/layout/chevron2"/>
    <dgm:cxn modelId="{47F24EC0-EABD-4284-9594-472C284752AE}" type="presParOf" srcId="{2A091CAA-1762-4D44-9063-D3BB78DABFA8}" destId="{931F7811-5D0C-410C-8526-CFAE2AA414F3}" srcOrd="6" destOrd="0" presId="urn:microsoft.com/office/officeart/2005/8/layout/chevron2"/>
    <dgm:cxn modelId="{A52A5ECE-A303-4937-BA9D-0E499D9A25EC}" type="presParOf" srcId="{931F7811-5D0C-410C-8526-CFAE2AA414F3}" destId="{B76A11B0-68E0-429A-8FA4-2E74AA8750ED}" srcOrd="0" destOrd="0" presId="urn:microsoft.com/office/officeart/2005/8/layout/chevron2"/>
    <dgm:cxn modelId="{F38D4ABB-F087-4C7B-94A6-5BCD0F03EACA}" type="presParOf" srcId="{931F7811-5D0C-410C-8526-CFAE2AA414F3}" destId="{4DACB829-5343-4C76-9162-19BE8CD29468}" srcOrd="1" destOrd="0" presId="urn:microsoft.com/office/officeart/2005/8/layout/chevron2"/>
    <dgm:cxn modelId="{A910275C-4B89-43D2-AD5A-A9A06DA6E89D}" type="presParOf" srcId="{2A091CAA-1762-4D44-9063-D3BB78DABFA8}" destId="{F6711907-58D3-4876-B4FE-468170A9C3CC}" srcOrd="7" destOrd="0" presId="urn:microsoft.com/office/officeart/2005/8/layout/chevron2"/>
    <dgm:cxn modelId="{66FFB2CC-C0EF-49D7-B126-26B916B1561A}" type="presParOf" srcId="{2A091CAA-1762-4D44-9063-D3BB78DABFA8}" destId="{37ED946F-0E88-4575-914D-98AB76E1BA69}" srcOrd="8" destOrd="0" presId="urn:microsoft.com/office/officeart/2005/8/layout/chevron2"/>
    <dgm:cxn modelId="{3A6D16AE-9A7E-465C-B7D7-0A4E8905CA70}" type="presParOf" srcId="{37ED946F-0E88-4575-914D-98AB76E1BA69}" destId="{DFAFE69A-D910-412A-8A2F-30B3338EBAB1}" srcOrd="0" destOrd="0" presId="urn:microsoft.com/office/officeart/2005/8/layout/chevron2"/>
    <dgm:cxn modelId="{D7279215-66E2-4CBA-A9AC-D5F49DD56965}" type="presParOf" srcId="{37ED946F-0E88-4575-914D-98AB76E1BA69}" destId="{ACE698DF-B151-4E13-981F-660561F6224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4DE384-2575-4144-9628-EC6274845B13}">
      <dsp:nvSpPr>
        <dsp:cNvPr id="0" name=""/>
        <dsp:cNvSpPr/>
      </dsp:nvSpPr>
      <dsp:spPr>
        <a:xfrm rot="5400000">
          <a:off x="-159686" y="163170"/>
          <a:ext cx="1064575" cy="7452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1</a:t>
          </a:r>
          <a:endParaRPr lang="ru-RU" sz="2000" kern="1200" dirty="0"/>
        </a:p>
      </dsp:txBody>
      <dsp:txXfrm rot="-5400000">
        <a:off x="1" y="376086"/>
        <a:ext cx="745203" cy="319372"/>
      </dsp:txXfrm>
    </dsp:sp>
    <dsp:sp modelId="{642D15F8-326F-4981-BCF3-060F97969022}">
      <dsp:nvSpPr>
        <dsp:cNvPr id="0" name=""/>
        <dsp:cNvSpPr/>
      </dsp:nvSpPr>
      <dsp:spPr>
        <a:xfrm rot="5400000">
          <a:off x="2978760" y="-2167928"/>
          <a:ext cx="692338" cy="51594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Помогает людям разрешать различные спорные и конфликтные ситуации</a:t>
          </a:r>
          <a:endParaRPr lang="ru-RU" sz="2000" kern="1200" dirty="0"/>
        </a:p>
      </dsp:txBody>
      <dsp:txXfrm rot="-5400000">
        <a:off x="745204" y="99425"/>
        <a:ext cx="5125655" cy="624744"/>
      </dsp:txXfrm>
    </dsp:sp>
    <dsp:sp modelId="{F7B304AD-9C2F-48C0-A1D3-F3D64E43C333}">
      <dsp:nvSpPr>
        <dsp:cNvPr id="0" name=""/>
        <dsp:cNvSpPr/>
      </dsp:nvSpPr>
      <dsp:spPr>
        <a:xfrm rot="5400000">
          <a:off x="-159686" y="1110419"/>
          <a:ext cx="1064575" cy="7452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</a:t>
          </a:r>
          <a:endParaRPr lang="ru-RU" sz="2000" kern="1200" dirty="0"/>
        </a:p>
      </dsp:txBody>
      <dsp:txXfrm rot="-5400000">
        <a:off x="1" y="1323335"/>
        <a:ext cx="745203" cy="319372"/>
      </dsp:txXfrm>
    </dsp:sp>
    <dsp:sp modelId="{3D664024-912D-4498-864B-5C2951497F06}">
      <dsp:nvSpPr>
        <dsp:cNvPr id="0" name=""/>
        <dsp:cNvSpPr/>
      </dsp:nvSpPr>
      <dsp:spPr>
        <a:xfrm rot="5400000">
          <a:off x="2978942" y="-1283006"/>
          <a:ext cx="691974" cy="51594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Помогает сохранить отношения , несмотря на разногласия</a:t>
          </a:r>
          <a:endParaRPr lang="ru-RU" sz="2000" kern="1200" dirty="0"/>
        </a:p>
      </dsp:txBody>
      <dsp:txXfrm rot="-5400000">
        <a:off x="745204" y="984511"/>
        <a:ext cx="5125673" cy="624416"/>
      </dsp:txXfrm>
    </dsp:sp>
    <dsp:sp modelId="{194FD2E2-9C41-4992-99BA-7E214B22940E}">
      <dsp:nvSpPr>
        <dsp:cNvPr id="0" name=""/>
        <dsp:cNvSpPr/>
      </dsp:nvSpPr>
      <dsp:spPr>
        <a:xfrm rot="5400000">
          <a:off x="-159686" y="2057668"/>
          <a:ext cx="1064575" cy="7452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3</a:t>
          </a:r>
          <a:endParaRPr lang="ru-RU" sz="2000" kern="1200" dirty="0"/>
        </a:p>
      </dsp:txBody>
      <dsp:txXfrm rot="-5400000">
        <a:off x="1" y="2270584"/>
        <a:ext cx="745203" cy="319372"/>
      </dsp:txXfrm>
    </dsp:sp>
    <dsp:sp modelId="{53A7A73B-D81C-4C77-A483-F9B2226DB80F}">
      <dsp:nvSpPr>
        <dsp:cNvPr id="0" name=""/>
        <dsp:cNvSpPr/>
      </dsp:nvSpPr>
      <dsp:spPr>
        <a:xfrm rot="5400000">
          <a:off x="2978942" y="-335757"/>
          <a:ext cx="691974" cy="51594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Ориентирует не на поиск виновного, а на поиск выхода из неприятной для всех ситуации</a:t>
          </a:r>
          <a:endParaRPr lang="ru-RU" sz="2000" kern="1200" dirty="0"/>
        </a:p>
      </dsp:txBody>
      <dsp:txXfrm rot="-5400000">
        <a:off x="745204" y="1931760"/>
        <a:ext cx="5125673" cy="624416"/>
      </dsp:txXfrm>
    </dsp:sp>
    <dsp:sp modelId="{B76A11B0-68E0-429A-8FA4-2E74AA8750ED}">
      <dsp:nvSpPr>
        <dsp:cNvPr id="0" name=""/>
        <dsp:cNvSpPr/>
      </dsp:nvSpPr>
      <dsp:spPr>
        <a:xfrm rot="5400000">
          <a:off x="-159686" y="3004917"/>
          <a:ext cx="1064575" cy="7452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4</a:t>
          </a:r>
          <a:endParaRPr lang="ru-RU" sz="2000" kern="1200" dirty="0"/>
        </a:p>
      </dsp:txBody>
      <dsp:txXfrm rot="-5400000">
        <a:off x="1" y="3217833"/>
        <a:ext cx="745203" cy="319372"/>
      </dsp:txXfrm>
    </dsp:sp>
    <dsp:sp modelId="{4DACB829-5343-4C76-9162-19BE8CD29468}">
      <dsp:nvSpPr>
        <dsp:cNvPr id="0" name=""/>
        <dsp:cNvSpPr/>
      </dsp:nvSpPr>
      <dsp:spPr>
        <a:xfrm rot="5400000">
          <a:off x="2978942" y="611491"/>
          <a:ext cx="691974" cy="51594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Нацеливает на создание взаимоприемлемого будущего</a:t>
          </a:r>
          <a:endParaRPr lang="ru-RU" sz="2100" kern="1200" dirty="0"/>
        </a:p>
      </dsp:txBody>
      <dsp:txXfrm rot="-5400000">
        <a:off x="745204" y="2879009"/>
        <a:ext cx="5125673" cy="624416"/>
      </dsp:txXfrm>
    </dsp:sp>
    <dsp:sp modelId="{DFAFE69A-D910-412A-8A2F-30B3338EBAB1}">
      <dsp:nvSpPr>
        <dsp:cNvPr id="0" name=""/>
        <dsp:cNvSpPr/>
      </dsp:nvSpPr>
      <dsp:spPr>
        <a:xfrm rot="5400000">
          <a:off x="-159686" y="3952166"/>
          <a:ext cx="1064575" cy="7452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5</a:t>
          </a:r>
          <a:endParaRPr lang="ru-RU" sz="2000" kern="1200" dirty="0"/>
        </a:p>
      </dsp:txBody>
      <dsp:txXfrm rot="-5400000">
        <a:off x="1" y="4165082"/>
        <a:ext cx="745203" cy="319372"/>
      </dsp:txXfrm>
    </dsp:sp>
    <dsp:sp modelId="{ACE698DF-B151-4E13-981F-660561F6224E}">
      <dsp:nvSpPr>
        <dsp:cNvPr id="0" name=""/>
        <dsp:cNvSpPr/>
      </dsp:nvSpPr>
      <dsp:spPr>
        <a:xfrm rot="5400000">
          <a:off x="2978942" y="1558740"/>
          <a:ext cx="691974" cy="51594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Учит, как в будущем избежать опасных ситуаций</a:t>
          </a:r>
          <a:endParaRPr lang="ru-RU" sz="2100" kern="1200" dirty="0"/>
        </a:p>
      </dsp:txBody>
      <dsp:txXfrm rot="-5400000">
        <a:off x="745204" y="3826258"/>
        <a:ext cx="5125673" cy="6244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573C1-2CC5-4051-B7A7-90F248E1A39C}" type="datetimeFigureOut">
              <a:rPr lang="ru-RU" smtClean="0"/>
              <a:t>11.02.2016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531-7F91-443D-AFDE-8BAFA0F692F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573C1-2CC5-4051-B7A7-90F248E1A39C}" type="datetimeFigureOut">
              <a:rPr lang="ru-RU" smtClean="0"/>
              <a:t>11.02.2016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531-7F91-443D-AFDE-8BAFA0F69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573C1-2CC5-4051-B7A7-90F248E1A39C}" type="datetimeFigureOut">
              <a:rPr lang="ru-RU" smtClean="0"/>
              <a:t>11.02.2016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531-7F91-443D-AFDE-8BAFA0F69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573C1-2CC5-4051-B7A7-90F248E1A39C}" type="datetimeFigureOut">
              <a:rPr lang="ru-RU" smtClean="0"/>
              <a:t>11.02.2016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531-7F91-443D-AFDE-8BAFA0F69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573C1-2CC5-4051-B7A7-90F248E1A39C}" type="datetimeFigureOut">
              <a:rPr lang="ru-RU" smtClean="0"/>
              <a:t>11.02.2016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531-7F91-443D-AFDE-8BAFA0F692F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573C1-2CC5-4051-B7A7-90F248E1A39C}" type="datetimeFigureOut">
              <a:rPr lang="ru-RU" smtClean="0"/>
              <a:t>11.02.2016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531-7F91-443D-AFDE-8BAFA0F69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573C1-2CC5-4051-B7A7-90F248E1A39C}" type="datetimeFigureOut">
              <a:rPr lang="ru-RU" smtClean="0"/>
              <a:t>11.02.2016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531-7F91-443D-AFDE-8BAFA0F69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573C1-2CC5-4051-B7A7-90F248E1A39C}" type="datetimeFigureOut">
              <a:rPr lang="ru-RU" smtClean="0"/>
              <a:t>11.02.2016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531-7F91-443D-AFDE-8BAFA0F69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573C1-2CC5-4051-B7A7-90F248E1A39C}" type="datetimeFigureOut">
              <a:rPr lang="ru-RU" smtClean="0"/>
              <a:t>11.02.2016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531-7F91-443D-AFDE-8BAFA0F69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573C1-2CC5-4051-B7A7-90F248E1A39C}" type="datetimeFigureOut">
              <a:rPr lang="ru-RU" smtClean="0"/>
              <a:t>11.02.2016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531-7F91-443D-AFDE-8BAFA0F69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573C1-2CC5-4051-B7A7-90F248E1A39C}" type="datetimeFigureOut">
              <a:rPr lang="ru-RU" smtClean="0"/>
              <a:t>11.02.2016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4C4B531-7F91-443D-AFDE-8BAFA0F692F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22573C1-2CC5-4051-B7A7-90F248E1A39C}" type="datetimeFigureOut">
              <a:rPr lang="ru-RU" smtClean="0"/>
              <a:t>11.02.2016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4C4B531-7F91-443D-AFDE-8BAFA0F692FF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www.alter-ekb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sz="4000" dirty="0" smtClean="0">
                <a:solidFill>
                  <a:schemeClr val="tx1"/>
                </a:solidFill>
                <a:effectLst/>
              </a:rPr>
              <a:t>Использование технологий медиации в реабилитации и </a:t>
            </a:r>
            <a:r>
              <a:rPr lang="ru-RU" sz="4000" dirty="0" err="1" smtClean="0">
                <a:solidFill>
                  <a:schemeClr val="tx1"/>
                </a:solidFill>
                <a:effectLst/>
              </a:rPr>
              <a:t>ресоциализации</a:t>
            </a:r>
            <a:r>
              <a:rPr lang="ru-RU" sz="4000" dirty="0" smtClean="0">
                <a:solidFill>
                  <a:schemeClr val="tx1"/>
                </a:solidFill>
                <a:effectLst/>
              </a:rPr>
              <a:t> потребителей ПАВ</a:t>
            </a:r>
            <a:r>
              <a:rPr lang="ru-RU" sz="4000" dirty="0" smtClean="0">
                <a:solidFill>
                  <a:srgbClr val="FFC000"/>
                </a:solidFill>
                <a:effectLst/>
              </a:rPr>
              <a:t> </a:t>
            </a:r>
            <a:r>
              <a:rPr lang="en-US" sz="4000" dirty="0" smtClean="0">
                <a:solidFill>
                  <a:srgbClr val="FFC000"/>
                </a:solidFill>
                <a:effectLst/>
              </a:rPr>
              <a:t/>
            </a:r>
            <a:br>
              <a:rPr lang="en-US" sz="4000" dirty="0" smtClean="0">
                <a:solidFill>
                  <a:srgbClr val="FFC000"/>
                </a:solidFill>
                <a:effectLst/>
              </a:rPr>
            </a:br>
            <a:endParaRPr lang="ru-RU" sz="4000" dirty="0">
              <a:solidFill>
                <a:srgbClr val="FFC000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228536"/>
            <a:ext cx="7776536" cy="2216688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г. Екатеринбург</a:t>
            </a:r>
          </a:p>
          <a:p>
            <a:endParaRPr lang="ru-RU" dirty="0"/>
          </a:p>
          <a:p>
            <a:r>
              <a:rPr lang="ru-RU" sz="2200" i="1" dirty="0" smtClean="0"/>
              <a:t>Руководитель социальных проектов</a:t>
            </a:r>
          </a:p>
          <a:p>
            <a:r>
              <a:rPr lang="ru-RU" b="1" i="1" dirty="0" smtClean="0"/>
              <a:t>Махнева О.П</a:t>
            </a:r>
            <a:r>
              <a:rPr lang="ru-RU" sz="1800" i="1" dirty="0" smtClean="0"/>
              <a:t>.</a:t>
            </a:r>
          </a:p>
          <a:p>
            <a:endParaRPr lang="ru-RU" sz="18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4589972"/>
            <a:ext cx="2664295" cy="1134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305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147248" cy="648072"/>
          </a:xfrm>
        </p:spPr>
        <p:txBody>
          <a:bodyPr>
            <a:normAutofit/>
          </a:bodyPr>
          <a:lstStyle/>
          <a:p>
            <a:pPr algn="ctr"/>
            <a:r>
              <a:rPr lang="ru-RU" sz="3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Терапевтический отпуск</a:t>
            </a:r>
            <a:endParaRPr lang="ru-RU" sz="3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1106929"/>
            <a:ext cx="6048672" cy="503967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Выпуск человека из реабилитационного центра, семейная сессия: </a:t>
            </a:r>
          </a:p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Полученные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навыки медиативных технологий позволяют людям договориться о правилах взаимодействия на основе взаимного доверия и уважения</a:t>
            </a:r>
            <a:endParaRPr lang="ru-RU" sz="28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106928"/>
            <a:ext cx="2664296" cy="2534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 descr="C:\Users\Евгения\Desktop\картинки к презентации\важней всего погода в доме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861048"/>
            <a:ext cx="2448272" cy="2285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506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5086" y="1"/>
            <a:ext cx="7931224" cy="702760"/>
          </a:xfrm>
        </p:spPr>
        <p:txBody>
          <a:bodyPr>
            <a:normAutofit/>
          </a:bodyPr>
          <a:lstStyle/>
          <a:p>
            <a:pPr algn="ctr"/>
            <a:r>
              <a:rPr lang="ru-RU" sz="3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После лечебная программа</a:t>
            </a:r>
            <a:endParaRPr lang="ru-RU" sz="3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0002" y="702760"/>
            <a:ext cx="5836174" cy="59407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ru-RU" sz="2800" b="1" dirty="0" err="1" smtClean="0">
                <a:solidFill>
                  <a:schemeClr val="bg2">
                    <a:lumMod val="25000"/>
                  </a:schemeClr>
                </a:solidFill>
              </a:rPr>
              <a:t>Ресоциализация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: </a:t>
            </a:r>
          </a:p>
          <a:p>
            <a:pPr marL="627063" indent="-271463">
              <a:buFont typeface="Wingdings" pitchFamily="2" charset="2"/>
              <a:buChar char="ü"/>
            </a:pPr>
            <a:r>
              <a:rPr lang="ru-RU" sz="2800" b="1" dirty="0" err="1" smtClean="0">
                <a:solidFill>
                  <a:schemeClr val="bg2">
                    <a:lumMod val="25000"/>
                  </a:schemeClr>
                </a:solidFill>
              </a:rPr>
              <a:t>профориентирование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sz="2800" b="1" dirty="0" err="1" smtClean="0">
                <a:solidFill>
                  <a:schemeClr val="bg2">
                    <a:lumMod val="25000"/>
                  </a:schemeClr>
                </a:solidFill>
              </a:rPr>
              <a:t>профдиагностика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, трудоустройство; </a:t>
            </a:r>
          </a:p>
          <a:p>
            <a:pPr marL="627063" indent="-271463">
              <a:buFont typeface="Wingdings" pitchFamily="2" charset="2"/>
              <a:buChar char="ü"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социальная адаптация.</a:t>
            </a:r>
          </a:p>
          <a:p>
            <a:pPr marL="355600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Учим как использовать техники медиации </a:t>
            </a:r>
          </a:p>
          <a:p>
            <a:pPr marL="355600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-При устройстве на работу,</a:t>
            </a:r>
          </a:p>
          <a:p>
            <a:pPr marL="355600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-При выстраивании личных отношений, </a:t>
            </a:r>
          </a:p>
          <a:p>
            <a:pPr marL="355600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-При потенциально опасных ситуациях </a:t>
            </a:r>
          </a:p>
          <a:p>
            <a:pPr marL="793750" indent="-342900">
              <a:buFont typeface="Wingdings" pitchFamily="2" charset="2"/>
              <a:buChar char="ü"/>
            </a:pPr>
            <a:endParaRPr lang="ru-RU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8194" name="Picture 2" descr="C:\Users\Евгения\Desktop\картинки к презентации\mediati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596" y="4665331"/>
            <a:ext cx="2771800" cy="1643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Евгения\Desktop\картинки к презентации\SeUdmPJNnj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1368" y="2636912"/>
            <a:ext cx="2304256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C:\Users\Евгения\Desktop\картинки к презентации\barter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1368" y="836713"/>
            <a:ext cx="249284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039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266" y="1412776"/>
            <a:ext cx="8305800" cy="4968552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 И ВЗАИМОПОНИМАНИЕ!</a:t>
            </a:r>
            <a:r>
              <a:rPr lang="en-US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ЦСА «Альтернатива г. Екатеринбург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www.alter-ekb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8(800)333-5-228</a:t>
            </a:r>
            <a:r>
              <a:rPr lang="ru-RU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290" name="Picture 2" descr="C:\Users\Евгения\Desktop\картинки к презентации\спасибо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780928"/>
            <a:ext cx="2088232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611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266" y="620688"/>
            <a:ext cx="8305800" cy="9247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Сквозная схема </a:t>
            </a:r>
            <a:r>
              <a:rPr lang="ru-RU" sz="3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реабилитации</a:t>
            </a:r>
            <a:br>
              <a:rPr lang="ru-RU" sz="3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ЦСА «Альтернатива» г. Екатеринбург</a:t>
            </a:r>
            <a:endParaRPr lang="ru-RU" sz="3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69" y="1700808"/>
            <a:ext cx="8833795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8" name="Picture 2" descr="C:\Users\Евгения\Desktop\картинки к презентации\внимани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496" y="4005064"/>
            <a:ext cx="194421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61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305800" cy="5112568"/>
          </a:xfrm>
        </p:spPr>
        <p:txBody>
          <a:bodyPr>
            <a:normAutofit/>
          </a:bodyPr>
          <a:lstStyle/>
          <a:p>
            <a:r>
              <a:rPr lang="ru-RU" sz="3200" b="1" dirty="0" err="1" smtClean="0"/>
              <a:t>Медиа́ция</a:t>
            </a:r>
            <a:r>
              <a:rPr lang="ru-RU" sz="2800" dirty="0" smtClean="0"/>
              <a:t>— </a:t>
            </a:r>
            <a:r>
              <a:rPr lang="ru-RU" sz="2800" dirty="0"/>
              <a:t>одна из технологий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альтернативного </a:t>
            </a:r>
            <a:r>
              <a:rPr lang="ru-RU" sz="2800" dirty="0"/>
              <a:t>урегулирования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споров с </a:t>
            </a:r>
            <a:r>
              <a:rPr lang="ru-RU" sz="2800" dirty="0"/>
              <a:t>участием третьей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нейтральной</a:t>
            </a:r>
            <a:r>
              <a:rPr lang="ru-RU" sz="2800" dirty="0"/>
              <a:t>, беспристрастной</a:t>
            </a:r>
            <a:r>
              <a:rPr lang="ru-RU" sz="2800" dirty="0" smtClean="0"/>
              <a:t>,</a:t>
            </a:r>
            <a:br>
              <a:rPr lang="ru-RU" sz="2800" dirty="0" smtClean="0"/>
            </a:br>
            <a:r>
              <a:rPr lang="ru-RU" sz="2800" dirty="0" smtClean="0"/>
              <a:t> </a:t>
            </a:r>
            <a:r>
              <a:rPr lang="ru-RU" sz="2800" dirty="0"/>
              <a:t>не заинтересованной в данном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конфликте </a:t>
            </a:r>
            <a:r>
              <a:rPr lang="ru-RU" sz="2800" dirty="0"/>
              <a:t>стороны — медиатора, который помогает сторонам выработать определённое соглашение по спору, при этом стороны полностью контролируют процесс принятия решения по урегулированию спора и условия его разрешения.</a:t>
            </a:r>
          </a:p>
        </p:txBody>
      </p:sp>
      <p:pic>
        <p:nvPicPr>
          <p:cNvPr id="1026" name="Picture 2" descr="C:\Users\Евгения\Desktop\картинки к презентации\конф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64704"/>
            <a:ext cx="2931344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52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8092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Медиатор используя специальные техники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882035357"/>
              </p:ext>
            </p:extLst>
          </p:nvPr>
        </p:nvGraphicFramePr>
        <p:xfrm>
          <a:off x="899592" y="1376772"/>
          <a:ext cx="5904656" cy="4860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42" name="Picture 2" descr="C:\Users\Евгения\Desktop\картинки к презентации\всякий ветер попутный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764704"/>
            <a:ext cx="2448272" cy="2368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87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80920" cy="4176464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Единственный способ убедить человека – это предложить ему то, что 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 хочет!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C:\Users\Евгения\Desktop\картинки к презентации\55d17ea42074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131078"/>
            <a:ext cx="3240360" cy="2430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926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80920" cy="5832648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использования </a:t>
            </a:r>
            <a:b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медиации в работе центра:</a:t>
            </a:r>
            <a:b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Избежать конфликтных ситуаций в ходе всего процесса реабилитации и </a:t>
            </a:r>
            <a:r>
              <a:rPr lang="ru-RU" sz="3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ресоциализации</a:t>
            </a: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b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Научить всех участников процесса (родителей, консультантов, </a:t>
            </a:r>
            <a:r>
              <a:rPr lang="ru-RU" sz="3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реабилитантов</a:t>
            </a: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разрешать конфликты, не доводя их до острой фазы.</a:t>
            </a:r>
            <a:b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Научить предотвращать  конфликты в будущем </a:t>
            </a:r>
            <a:b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46" name="Picture 2" descr="C:\Users\Евгения\Desktop\картинки к презентации\depositphotos_2382375-Business-runni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836712"/>
            <a:ext cx="2232247" cy="1800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515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7090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с родителями</a:t>
            </a:r>
            <a:endParaRPr lang="ru-RU" sz="3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19" y="1324370"/>
            <a:ext cx="6252271" cy="415432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первичная консультация (звонок на горячий телефон):</a:t>
            </a:r>
          </a:p>
          <a:p>
            <a:r>
              <a:rPr lang="ru-RU" sz="2600" dirty="0" smtClean="0">
                <a:solidFill>
                  <a:schemeClr val="bg2">
                    <a:lumMod val="25000"/>
                  </a:schemeClr>
                </a:solidFill>
              </a:rPr>
              <a:t>Использование техник медиации позволяет:</a:t>
            </a:r>
          </a:p>
          <a:p>
            <a:pPr marL="514350" indent="-514350">
              <a:buAutoNum type="arabicPeriod"/>
            </a:pPr>
            <a:r>
              <a:rPr lang="ru-RU" sz="2600" dirty="0" smtClean="0">
                <a:solidFill>
                  <a:schemeClr val="bg2">
                    <a:lumMod val="25000"/>
                  </a:schemeClr>
                </a:solidFill>
              </a:rPr>
              <a:t>Избежать ложных ожиданий и перекладывание ответственности</a:t>
            </a:r>
          </a:p>
          <a:p>
            <a:pPr marL="514350" indent="-514350">
              <a:buAutoNum type="arabicPeriod"/>
            </a:pPr>
            <a:r>
              <a:rPr lang="ru-RU" sz="2600" dirty="0" smtClean="0">
                <a:solidFill>
                  <a:schemeClr val="bg2">
                    <a:lumMod val="25000"/>
                  </a:schemeClr>
                </a:solidFill>
              </a:rPr>
              <a:t>Сформулировать  реальные цели (ближайшие </a:t>
            </a:r>
            <a:r>
              <a:rPr lang="ru-RU" sz="2600" smtClean="0">
                <a:solidFill>
                  <a:schemeClr val="bg2">
                    <a:lumMod val="25000"/>
                  </a:schemeClr>
                </a:solidFill>
              </a:rPr>
              <a:t>и </a:t>
            </a:r>
            <a:r>
              <a:rPr lang="ru-RU" sz="2600" smtClean="0">
                <a:solidFill>
                  <a:schemeClr val="bg2">
                    <a:lumMod val="25000"/>
                  </a:schemeClr>
                </a:solidFill>
              </a:rPr>
              <a:t>отдаленные).</a:t>
            </a:r>
            <a:endParaRPr lang="ru-RU" sz="26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ru-RU" sz="2600" dirty="0" smtClean="0">
                <a:solidFill>
                  <a:schemeClr val="bg2">
                    <a:lumMod val="25000"/>
                  </a:schemeClr>
                </a:solidFill>
              </a:rPr>
              <a:t>Выработать план взаимодействия</a:t>
            </a:r>
          </a:p>
        </p:txBody>
      </p:sp>
      <p:pic>
        <p:nvPicPr>
          <p:cNvPr id="5" name="Picture 3" descr="C:\Users\Евгения\Desktop\картинки к презентации\139427598510-max-95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268760"/>
            <a:ext cx="2450431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Евгения\Desktop\картинки к презентации\созависимые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717032"/>
            <a:ext cx="22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269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792088"/>
          </a:xfrm>
        </p:spPr>
        <p:txBody>
          <a:bodyPr>
            <a:normAutofit/>
          </a:bodyPr>
          <a:lstStyle/>
          <a:p>
            <a:pPr algn="ctr"/>
            <a:r>
              <a:rPr lang="ru-RU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Первичная прием в центре</a:t>
            </a:r>
            <a:endParaRPr lang="ru-RU" sz="3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8051" y="980728"/>
            <a:ext cx="5226037" cy="532859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§"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Прояснение реальной ситуации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</a:p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Использование техник медиации позволяет выяснить чего же на самом деле хочет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</a:rPr>
              <a:t>реабилитант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и насколько это совпадает с тем,  что мы можем ему дать – происходит поиск первичных точек соприкосновения</a:t>
            </a:r>
          </a:p>
        </p:txBody>
      </p:sp>
      <p:pic>
        <p:nvPicPr>
          <p:cNvPr id="3074" name="Picture 2" descr="C:\Users\Евгения\Desktop\картинки к презентации\0_79889_70d95526_X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284984"/>
            <a:ext cx="281215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980728"/>
            <a:ext cx="2524125" cy="180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740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19256" cy="576064"/>
          </a:xfrm>
        </p:spPr>
        <p:txBody>
          <a:bodyPr>
            <a:noAutofit/>
          </a:bodyPr>
          <a:lstStyle/>
          <a:p>
            <a:pPr algn="ctr"/>
            <a:r>
              <a:rPr lang="ru-RU" sz="3800" b="1" dirty="0" smtClean="0">
                <a:solidFill>
                  <a:srgbClr val="05790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Социально-психологическая реабилитация в центре</a:t>
            </a:r>
            <a:endParaRPr lang="ru-RU" sz="3800" b="1" dirty="0">
              <a:solidFill>
                <a:srgbClr val="05790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1617893"/>
            <a:ext cx="5830366" cy="51077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ru-RU" sz="2600" b="1" dirty="0" smtClean="0">
                <a:solidFill>
                  <a:schemeClr val="bg2">
                    <a:lumMod val="25000"/>
                  </a:schemeClr>
                </a:solidFill>
              </a:rPr>
              <a:t>Психотерапевтическая работа в группе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2600" b="1" dirty="0" smtClean="0">
                <a:solidFill>
                  <a:schemeClr val="bg2">
                    <a:lumMod val="25000"/>
                  </a:schemeClr>
                </a:solidFill>
              </a:rPr>
              <a:t>Первичная </a:t>
            </a:r>
            <a:r>
              <a:rPr lang="ru-RU" sz="2600" b="1" dirty="0" err="1" smtClean="0">
                <a:solidFill>
                  <a:schemeClr val="bg2">
                    <a:lumMod val="25000"/>
                  </a:schemeClr>
                </a:solidFill>
              </a:rPr>
              <a:t>ресоциализация</a:t>
            </a:r>
            <a:r>
              <a:rPr lang="ru-RU" sz="26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600" dirty="0" smtClean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Применение техник медиации позволяет разрешать все спорные ситуации взаимодействия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</a:rPr>
              <a:t>безконфликтным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 способом, при этом извлекая из ситуации, которая в иных условиях могла привести к разрушению группы, взаимовыгодный опыт и новые осознанные договоренности</a:t>
            </a: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6" name="Picture 4" descr="C:\Users\Евгения\Desktop\картинки к презентации\depositphotos_1602764-People-praying-in-lap.-Isolated-3d-imag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878" y="1340768"/>
            <a:ext cx="2690581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Евгения\Desktop\картинки к презентации\026fb4f32f52a542ccd2e75977f074f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878" y="3501008"/>
            <a:ext cx="3134122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638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517</TotalTime>
  <Words>270</Words>
  <Application>Microsoft Office PowerPoint</Application>
  <PresentationFormat>Экран (4:3)</PresentationFormat>
  <Paragraphs>47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Calibri</vt:lpstr>
      <vt:lpstr>Constantia</vt:lpstr>
      <vt:lpstr>Wingdings</vt:lpstr>
      <vt:lpstr>Wingdings 2</vt:lpstr>
      <vt:lpstr>Поток</vt:lpstr>
      <vt:lpstr>  Использование технологий медиации в реабилитации и ресоциализации потребителей ПАВ  </vt:lpstr>
      <vt:lpstr>Сквозная схема реабилитации в ЦСА «Альтернатива» г. Екатеринбург</vt:lpstr>
      <vt:lpstr>Медиа́ция— одна из технологий  альтернативного урегулирования  споров с участием третьей  нейтральной, беспристрастной,  не заинтересованной в данном  конфликте стороны — медиатора, который помогает сторонам выработать определённое соглашение по спору, при этом стороны полностью контролируют процесс принятия решения по урегулированию спора и условия его разрешения.</vt:lpstr>
      <vt:lpstr>Медиатор используя специальные техники</vt:lpstr>
      <vt:lpstr>Единственный способ убедить человека – это предложить ему то, что ОН хочет!</vt:lpstr>
      <vt:lpstr>ЦЕЛЬ использования  медиации в работе центра:  1. Избежать конфликтных ситуаций в ходе всего процесса реабилитации и ресоциализации.  2. Научить всех участников процесса (родителей, консультантов, реабилитантов) разрешать конфликты, не доводя их до острой фазы.  3. Научить предотвращать  конфликты в будущем  </vt:lpstr>
      <vt:lpstr>Работа с родителями</vt:lpstr>
      <vt:lpstr>Первичная прием в центре</vt:lpstr>
      <vt:lpstr>Социально-психологическая реабилитация в центре</vt:lpstr>
      <vt:lpstr>Терапевтический отпуск</vt:lpstr>
      <vt:lpstr>После лечебная программа</vt:lpstr>
      <vt:lpstr>СПАСИБО ЗА ВНИМАНИЕ И ВЗАИМОПОНИМАНИЕ!   ЦСА «Альтернатива г. Екатеринбург www.alter-ekb 8(800)333-5-228   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Сквозная схема реабилитации в РЦ «Альтернатива»</dc:title>
  <dc:creator>Admin</dc:creator>
  <cp:lastModifiedBy>Home</cp:lastModifiedBy>
  <cp:revision>44</cp:revision>
  <dcterms:created xsi:type="dcterms:W3CDTF">2015-06-21T12:27:35Z</dcterms:created>
  <dcterms:modified xsi:type="dcterms:W3CDTF">2016-02-10T18:32:52Z</dcterms:modified>
</cp:coreProperties>
</file>