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331" r:id="rId3"/>
    <p:sldId id="295" r:id="rId4"/>
    <p:sldId id="303" r:id="rId5"/>
    <p:sldId id="321" r:id="rId6"/>
    <p:sldId id="322" r:id="rId7"/>
    <p:sldId id="302" r:id="rId8"/>
    <p:sldId id="261" r:id="rId9"/>
    <p:sldId id="332" r:id="rId10"/>
    <p:sldId id="333" r:id="rId11"/>
    <p:sldId id="336" r:id="rId12"/>
    <p:sldId id="257" r:id="rId13"/>
    <p:sldId id="334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A454"/>
    <a:srgbClr val="2E7A30"/>
    <a:srgbClr val="68B8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99" autoAdjust="0"/>
    <p:restoredTop sz="94660"/>
  </p:normalViewPr>
  <p:slideViewPr>
    <p:cSldViewPr>
      <p:cViewPr varScale="1">
        <p:scale>
          <a:sx n="82" d="100"/>
          <a:sy n="82" d="100"/>
        </p:scale>
        <p:origin x="1853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E74A-8195-4B8C-8F99-A1CE854A8767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00E74A-8195-4B8C-8F99-A1CE854A8767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6A3FF43-2E96-436E-970D-FD4277FDDC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558608" cy="247687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Восстановительная медиация как инструмент защиты законных прав и интересов несовершеннолетних в гражданских и уголовных делах.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95936" y="5013176"/>
            <a:ext cx="4320480" cy="1152128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Махнева О.П.</a:t>
            </a:r>
          </a:p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Директор 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«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Уральского центра медиации»</a:t>
            </a:r>
          </a:p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Г. Екатеринбург</a:t>
            </a:r>
            <a:endParaRPr lang="ru-RU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14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1680" y="980728"/>
            <a:ext cx="6408711" cy="5688631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4240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002060"/>
                </a:solidFill>
              </a:rPr>
              <a:t>Гражданские дела, где задеты интересы несовершеннолетних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193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8271933" cy="42813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Проблема, возникающая при проведении восстановительной семейной медиации: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Жертвой в этой ситуации являются дети, а не мама или папа, которые подали друг на друга в суд.</a:t>
            </a:r>
          </a:p>
          <a:p>
            <a:pPr marL="0" indent="0">
              <a:buNone/>
            </a:pPr>
            <a:r>
              <a:rPr lang="ru-RU" sz="2000" dirty="0" smtClean="0"/>
              <a:t>2. Несовершеннолетние, интересы которых в этой ситуации ущемляются (идет нарушение Прав несовершеннолетних, закрепленных в СК), не могут сами себя защитить.</a:t>
            </a:r>
          </a:p>
          <a:p>
            <a:pPr marL="0" indent="0">
              <a:buNone/>
            </a:pPr>
            <a:r>
              <a:rPr lang="ru-RU" sz="2000" dirty="0" smtClean="0"/>
              <a:t>3. У сторон нет возможности и желания в полном объеме удовлетворить требования друг друга - по закону родители обладают равными правами и обязанностями, на деле это равноправие выдержать невозможно.</a:t>
            </a:r>
          </a:p>
          <a:p>
            <a:pPr marL="0" indent="0">
              <a:buNone/>
            </a:pPr>
            <a:r>
              <a:rPr lang="ru-RU" sz="2000" dirty="0" smtClean="0"/>
              <a:t>4. Взрослые свои интересы ставят намного выше интересов ребенка (моральные, материальные, статусные)</a:t>
            </a: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Цель: восстановления способности к взаимопониманию, доверию, готовности к сотрудничеству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09688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988840"/>
            <a:ext cx="8064895" cy="413732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Восстановительное правосудие – это новый подход к тому, как обществу необходимо реагировать на преступление. </a:t>
            </a:r>
          </a:p>
          <a:p>
            <a:r>
              <a:rPr lang="ru-RU" dirty="0" smtClean="0"/>
              <a:t>Всякое правонарушение должно повлечь обязательство </a:t>
            </a:r>
            <a:r>
              <a:rPr lang="ru-RU" dirty="0" smtClean="0">
                <a:solidFill>
                  <a:srgbClr val="FF0000"/>
                </a:solidFill>
              </a:rPr>
              <a:t>правонарушителя по заглаживанию вреда, нанесенного жертве.</a:t>
            </a:r>
          </a:p>
          <a:p>
            <a:r>
              <a:rPr lang="ru-RU" dirty="0" smtClean="0"/>
              <a:t>Восстановительный подход вовлекает в активное участие жертвы и обидчика в работу по решению проблемы (конфликта) с помощью третьей стороны- медиатора.</a:t>
            </a:r>
          </a:p>
          <a:p>
            <a:r>
              <a:rPr lang="ru-RU" dirty="0"/>
              <a:t>Восстановительная медиация ориентирована на процесс коммуникации, она направлена, в первую очередь, на налаживание взаимопонимания, обретение способности к диалогу и способности решить ситуацию.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>Основой восстановительной медиации является концепция восстановительного правосудия</a:t>
            </a:r>
            <a:r>
              <a:rPr lang="ru-RU" sz="3600" dirty="0" smtClean="0"/>
              <a:t>.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844824"/>
            <a:ext cx="8568951" cy="42813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??????</a:t>
            </a:r>
            <a:r>
              <a:rPr lang="ru-RU" dirty="0" smtClean="0"/>
              <a:t> : </a:t>
            </a:r>
            <a:r>
              <a:rPr lang="ru-RU" dirty="0"/>
              <a:t>рассматривать восстановительную медиацию по семейным спорам, где задеты интересы несовершеннолетних в несколько новом ракурсе.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Здесь </a:t>
            </a:r>
            <a:r>
              <a:rPr lang="ru-RU" dirty="0">
                <a:solidFill>
                  <a:srgbClr val="FF0000"/>
                </a:solidFill>
              </a:rPr>
              <a:t>жертва - это несовершеннолетние дети</a:t>
            </a:r>
            <a:r>
              <a:rPr lang="ru-RU" dirty="0"/>
              <a:t>, которые не могут самостоятельно заявить свои интересы на суде, а родители в ситуации </a:t>
            </a:r>
            <a:r>
              <a:rPr lang="ru-RU" dirty="0" err="1"/>
              <a:t>послеразводной</a:t>
            </a:r>
            <a:r>
              <a:rPr lang="ru-RU" dirty="0"/>
              <a:t> войны используют детей в своих интересах. Под восстановлением </a:t>
            </a:r>
            <a:r>
              <a:rPr lang="ru-RU" dirty="0" smtClean="0"/>
              <a:t>мы видим </a:t>
            </a:r>
            <a:r>
              <a:rPr lang="ru-RU" dirty="0"/>
              <a:t>возможность с помощью медиатора научить (заставить, мотивировать и т.д.) родителей конструктивно взаимодействовать в интересах несовершеннолетних детей. Практически мы их учим выстраивать эти взаимоотношения, исходя не из их (родителей) "хочу - не хочу", а ему/им (детям) "надо и полезно".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Цель: восстановления способности к взаимопониманию, доверию, готовности к сотрудничеству</a:t>
            </a:r>
          </a:p>
        </p:txBody>
      </p:sp>
    </p:spTree>
    <p:extLst>
      <p:ext uri="{BB962C8B-B14F-4D97-AF65-F5344CB8AC3E}">
        <p14:creationId xmlns:p14="http://schemas.microsoft.com/office/powerpoint/2010/main" val="418021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44208" y="4218140"/>
            <a:ext cx="2039324" cy="201845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51216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B050"/>
                </a:solidFill>
              </a:rPr>
              <a:t>СПАСИБО ЗА ВНИМАНИЕ И ВЗАИМОПОНИМАНИЕ !</a:t>
            </a:r>
            <a:endParaRPr lang="ru-RU" sz="32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Объект 10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276873"/>
            <a:ext cx="7715200" cy="3686962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Данные мониторинга по АНО «Уральский центр медиации за 2016 год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5170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Приказ от 27.10.2015 года </a:t>
            </a:r>
          </a:p>
          <a:p>
            <a:pPr marL="0" indent="0">
              <a:buNone/>
            </a:pPr>
            <a:r>
              <a:rPr lang="ru-RU" dirty="0" smtClean="0"/>
              <a:t>«Об утверждении состава межведомственной Рабочей группы при Свердловском областном суде по вопросам дружественного к ребенку правосудия в системе правоохранительных органов Свердловской области»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Свердловский областной суд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339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412776"/>
            <a:ext cx="7408333" cy="532859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2900" b="1" dirty="0" smtClean="0"/>
              <a:t>Секции рабочей группы</a:t>
            </a:r>
          </a:p>
          <a:p>
            <a:pPr marL="457200" indent="-457200">
              <a:buAutoNum type="arabicPeriod"/>
            </a:pPr>
            <a:r>
              <a:rPr lang="ru-RU" sz="2600" dirty="0" smtClean="0"/>
              <a:t>По вопросам ресоциализации несовершеннолетних, находящихся в конфликте с законом и реабилитация несовершеннолетних – жертв преступных посягательств.</a:t>
            </a:r>
          </a:p>
          <a:p>
            <a:pPr marL="457200" indent="-457200">
              <a:buAutoNum type="arabicPeriod"/>
            </a:pPr>
            <a:r>
              <a:rPr lang="ru-RU" sz="2600" dirty="0" smtClean="0">
                <a:solidFill>
                  <a:srgbClr val="3EA454"/>
                </a:solidFill>
              </a:rPr>
              <a:t>По вопросам, связанным с восстановлением прав (возмещением ущерба) несовершеннолетних потерпевших и возмещение несовершеннолетними правонарушителями и их родителями причиненного правонарушениями вреда, внедрение примирительных процедур (медиации) по делам с участием несовершеннолетних.</a:t>
            </a:r>
          </a:p>
          <a:p>
            <a:pPr marL="457200" indent="-457200">
              <a:buAutoNum type="arabicPeriod"/>
            </a:pPr>
            <a:r>
              <a:rPr lang="ru-RU" sz="2600" dirty="0" smtClean="0"/>
              <a:t>По вопросам административного судопроизводства в отношении несовершеннолетних и их родителей либо иных законных представителей.</a:t>
            </a:r>
          </a:p>
          <a:p>
            <a:pPr marL="457200" indent="-457200">
              <a:buAutoNum type="arabicPeriod"/>
            </a:pPr>
            <a:r>
              <a:rPr lang="ru-RU" sz="2600" dirty="0" smtClean="0"/>
              <a:t>4. По вопросам дружественного к ребенку правосудия, практики применения национальных и международных правовых норм, направленных на усиление охранительной функции суда по отношению ребенка в уголовном, гражданском, административном судопроизводстве.</a:t>
            </a:r>
            <a:endParaRPr lang="ru-RU" sz="2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Свердловский областной суд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48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591056"/>
            <a:ext cx="7408333" cy="453510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С февраля 2016 года АНО «Уральский центр медиации» на основании Соглашения с Орджоникидзевским районным судом г. Екатеринбурга проводил процедуры примирения (восстановительной медиации) по делам с участием несовершеннолетних в соответствии с Планом работы секции по вопросам восстановления прав (возмещением ущерба) несовершеннолетних потерпевших и возмещением несовершеннолетними правонарушителями и их родителями причиненного правонарушителями вреда, внедрения примирительных процедур (медиации) по делам с участием несовершеннолетних Рабочей группы при Свердловском областном суде на 2016 год.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48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4716806"/>
              </p:ext>
            </p:extLst>
          </p:nvPr>
        </p:nvGraphicFramePr>
        <p:xfrm>
          <a:off x="457200" y="338328"/>
          <a:ext cx="8229600" cy="6519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Документ" r:id="rId3" imgW="7024069" imgH="9647532" progId="Word.Document.12">
                  <p:embed/>
                </p:oleObj>
              </mc:Choice>
              <mc:Fallback>
                <p:oleObj name="Документ" r:id="rId3" imgW="7024069" imgH="964753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338328"/>
                        <a:ext cx="8229600" cy="65196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175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504056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b="1" i="1" dirty="0"/>
              <a:t>4. Меры, направленные на создание дружественного к ребенку правосудия</a:t>
            </a:r>
          </a:p>
          <a:p>
            <a:pPr marL="0" indent="0" algn="ctr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	Основные </a:t>
            </a:r>
            <a:r>
              <a:rPr lang="ru-RU" dirty="0"/>
              <a:t>принципы и элементы дружественного к ребенку правосудия: общедоступность; соответствие возрасту и развитию ребенка;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незамедлительное принятие решений; </a:t>
            </a:r>
            <a:r>
              <a:rPr lang="ru-RU" dirty="0">
                <a:solidFill>
                  <a:srgbClr val="FF0000"/>
                </a:solidFill>
              </a:rPr>
              <a:t>направленность на обеспечение потребностей, прав и интересов ребенка; уважение личности и достоинства ребенка, его частной и семейной жизни; признание ключевой роли семьи для выживания, защиты прав и развития ребенка; </a:t>
            </a:r>
            <a:r>
              <a:rPr lang="ru-RU" dirty="0"/>
              <a:t>активное использование в судебном процессе данных о детях, условиях их жизни и воспитания, полученных судом в установленном законом порядке; усиление охранительной функции суда по отношению к ребенку; </a:t>
            </a:r>
            <a:r>
              <a:rPr lang="ru-RU" dirty="0">
                <a:solidFill>
                  <a:srgbClr val="FF0000"/>
                </a:solidFill>
              </a:rPr>
              <a:t>приоритет восстановительного подхода и мер воспитательного воздействия; </a:t>
            </a:r>
            <a:r>
              <a:rPr lang="ru-RU" dirty="0"/>
              <a:t>специальная подготовка судей по делам несовершеннолетних; наличие системы специализированных вспомогательных служб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(в том числе служб примирения), а также процедур и норм общественного </a:t>
            </a:r>
            <a:r>
              <a:rPr lang="ru-RU" dirty="0"/>
              <a:t>контроля за соблюдением прав ребенка.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Национальная стратегия действий в интересах детей на 2012 − 2017 годы</a:t>
            </a:r>
          </a:p>
        </p:txBody>
      </p:sp>
    </p:spTree>
    <p:extLst>
      <p:ext uri="{BB962C8B-B14F-4D97-AF65-F5344CB8AC3E}">
        <p14:creationId xmlns:p14="http://schemas.microsoft.com/office/powerpoint/2010/main" val="198586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Основой восстановительной медиации является </a:t>
            </a:r>
            <a:r>
              <a:rPr lang="ru-RU" dirty="0" smtClean="0">
                <a:solidFill>
                  <a:srgbClr val="00B050"/>
                </a:solidFill>
              </a:rPr>
              <a:t>организация диалога </a:t>
            </a:r>
            <a:r>
              <a:rPr lang="ru-RU" dirty="0" smtClean="0"/>
              <a:t>между сторонами, который дает возможность сторонам лучше узнать и понять друг друга.</a:t>
            </a:r>
          </a:p>
          <a:p>
            <a:r>
              <a:rPr lang="ru-RU" dirty="0" smtClean="0"/>
              <a:t>Важнейшим результатом восстановительной медиации являются восстановительные действия (</a:t>
            </a:r>
            <a:r>
              <a:rPr lang="ru-RU" dirty="0" smtClean="0">
                <a:solidFill>
                  <a:srgbClr val="00B050"/>
                </a:solidFill>
              </a:rPr>
              <a:t>извинение, прощение, стремление искренне загладить причиненный вред</a:t>
            </a:r>
            <a:r>
              <a:rPr lang="ru-RU" dirty="0" smtClean="0"/>
              <a:t>)</a:t>
            </a:r>
          </a:p>
          <a:p>
            <a:r>
              <a:rPr lang="ru-RU" dirty="0" smtClean="0"/>
              <a:t>Важный результат медиации может быть соглашение или </a:t>
            </a:r>
            <a:r>
              <a:rPr lang="ru-RU" dirty="0" smtClean="0">
                <a:solidFill>
                  <a:srgbClr val="00B050"/>
                </a:solidFill>
              </a:rPr>
              <a:t>примирительный договор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Процесс и </a:t>
            </a:r>
            <a:r>
              <a:rPr lang="ru-RU" smtClean="0"/>
              <a:t>результат медиации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8271933" cy="42813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Проблема, возникающая при проведении восстановительной семейной медиации: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Сложно определить круг лиц, которым нанесен вред.</a:t>
            </a:r>
          </a:p>
          <a:p>
            <a:pPr marL="0" indent="0">
              <a:buNone/>
            </a:pPr>
            <a:r>
              <a:rPr lang="ru-RU" sz="2000" dirty="0" smtClean="0"/>
              <a:t>2. Несовершеннолетний, в силу ограниченности собственных ресурсов, не может возместить весь вред, нанесенный ближайшему окружению.</a:t>
            </a:r>
          </a:p>
          <a:p>
            <a:pPr marL="0" indent="0">
              <a:buNone/>
            </a:pPr>
            <a:r>
              <a:rPr lang="ru-RU" sz="2000" dirty="0" smtClean="0"/>
              <a:t>3. В силу психоэмоциональной незрелости и отсутствия жизненного опыта не всегда понимает вред, который он нанес взрослым.</a:t>
            </a:r>
          </a:p>
          <a:p>
            <a:pPr marL="0" indent="0">
              <a:buNone/>
            </a:pPr>
            <a:r>
              <a:rPr lang="ru-RU" sz="2000" dirty="0" smtClean="0"/>
              <a:t>4. Взрослые порой требуют возмещение выше </a:t>
            </a:r>
          </a:p>
          <a:p>
            <a:pPr marL="0" indent="0">
              <a:buNone/>
            </a:pPr>
            <a:r>
              <a:rPr lang="ru-RU" sz="2000" dirty="0" smtClean="0"/>
              <a:t>Нанесенного им вреда</a:t>
            </a: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Цель: восстановления способности к взаимопониманию, доверию, готовности к сотрудничеству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184" y="4148022"/>
            <a:ext cx="2596256" cy="202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181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744</Words>
  <Application>Microsoft Office PowerPoint</Application>
  <PresentationFormat>Экран (4:3)</PresentationFormat>
  <Paragraphs>47</Paragraphs>
  <Slides>14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Calibri</vt:lpstr>
      <vt:lpstr>Symbol</vt:lpstr>
      <vt:lpstr>Тема Office</vt:lpstr>
      <vt:lpstr>Документ</vt:lpstr>
      <vt:lpstr>Восстановительная медиация как инструмент защиты законных прав и интересов несовершеннолетних в гражданских и уголовных делах.</vt:lpstr>
      <vt:lpstr>Данные мониторинга по АНО «Уральский центр медиации за 2016 год</vt:lpstr>
      <vt:lpstr>Свердловский областной суд</vt:lpstr>
      <vt:lpstr>Свердловский областной суд</vt:lpstr>
      <vt:lpstr>Презентация PowerPoint</vt:lpstr>
      <vt:lpstr>Презентация PowerPoint</vt:lpstr>
      <vt:lpstr>Национальная стратегия действий в интересах детей на 2012 − 2017 годы</vt:lpstr>
      <vt:lpstr>Процесс и результат медиации</vt:lpstr>
      <vt:lpstr>Цель: восстановления способности к взаимопониманию, доверию, готовности к сотрудничеству</vt:lpstr>
      <vt:lpstr>Гражданские дела, где задеты интересы несовершеннолетних</vt:lpstr>
      <vt:lpstr>Цель: восстановления способности к взаимопониманию, доверию, готовности к сотрудничеству</vt:lpstr>
      <vt:lpstr>Основой восстановительной медиации является концепция восстановительного правосудия. </vt:lpstr>
      <vt:lpstr>Цель: восстановления способности к взаимопониманию, доверию, готовности к сотрудничеству</vt:lpstr>
      <vt:lpstr>СПАСИБО ЗА ВНИМАНИЕ И ВЗАИМОПОНИМАНИЕ 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СТАНДАРТЫ ВОССТАНОВИТЕЛЬНЫХ ТЕХНОЛОГИЙ</dc:title>
  <dc:creator>Евгения</dc:creator>
  <cp:lastModifiedBy>Home</cp:lastModifiedBy>
  <cp:revision>62</cp:revision>
  <dcterms:modified xsi:type="dcterms:W3CDTF">2017-06-19T21:47:45Z</dcterms:modified>
</cp:coreProperties>
</file>